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ti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6.xml" ContentType="application/vnd.openxmlformats-officedocument.presentationml.notesSlide+xml"/>
  <Override PartName="/ppt/charts/chart3.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867" r:id="rId1"/>
  </p:sldMasterIdLst>
  <p:notesMasterIdLst>
    <p:notesMasterId r:id="rId35"/>
  </p:notesMasterIdLst>
  <p:handoutMasterIdLst>
    <p:handoutMasterId r:id="rId36"/>
  </p:handoutMasterIdLst>
  <p:sldIdLst>
    <p:sldId id="321" r:id="rId2"/>
    <p:sldId id="293" r:id="rId3"/>
    <p:sldId id="310" r:id="rId4"/>
    <p:sldId id="367" r:id="rId5"/>
    <p:sldId id="265" r:id="rId6"/>
    <p:sldId id="322" r:id="rId7"/>
    <p:sldId id="324" r:id="rId8"/>
    <p:sldId id="330" r:id="rId9"/>
    <p:sldId id="294" r:id="rId10"/>
    <p:sldId id="331" r:id="rId11"/>
    <p:sldId id="357" r:id="rId12"/>
    <p:sldId id="358" r:id="rId13"/>
    <p:sldId id="334" r:id="rId14"/>
    <p:sldId id="335" r:id="rId15"/>
    <p:sldId id="337" r:id="rId16"/>
    <p:sldId id="338" r:id="rId17"/>
    <p:sldId id="359" r:id="rId18"/>
    <p:sldId id="340" r:id="rId19"/>
    <p:sldId id="341" r:id="rId20"/>
    <p:sldId id="343" r:id="rId21"/>
    <p:sldId id="344" r:id="rId22"/>
    <p:sldId id="346" r:id="rId23"/>
    <p:sldId id="347" r:id="rId24"/>
    <p:sldId id="360" r:id="rId25"/>
    <p:sldId id="354" r:id="rId26"/>
    <p:sldId id="361" r:id="rId27"/>
    <p:sldId id="333" r:id="rId28"/>
    <p:sldId id="365" r:id="rId29"/>
    <p:sldId id="352" r:id="rId30"/>
    <p:sldId id="351" r:id="rId31"/>
    <p:sldId id="362" r:id="rId32"/>
    <p:sldId id="363" r:id="rId33"/>
    <p:sldId id="368" r:id="rId34"/>
  </p:sldIdLst>
  <p:sldSz cx="9144000" cy="6858000" type="screen4x3"/>
  <p:notesSz cx="9223375" cy="7010400"/>
  <p:embeddedFontLst>
    <p:embeddedFont>
      <p:font typeface="Bookman Old Style" panose="02050604050505020204" pitchFamily="18" charset="0"/>
      <p:regular r:id="rId37"/>
      <p:bold r:id="rId38"/>
      <p:italic r:id="rId39"/>
      <p:boldItalic r:id="rId40"/>
    </p:embeddedFont>
    <p:embeddedFont>
      <p:font typeface="Calibri" panose="020F0502020204030204" pitchFamily="34" charset="0"/>
      <p:regular r:id="rId41"/>
      <p:bold r:id="rId42"/>
      <p:italic r:id="rId43"/>
      <p:boldItalic r:id="rId44"/>
    </p:embeddedFont>
  </p:embeddedFont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a:srgbClr val="FFCC00"/>
    <a:srgbClr val="1D3B24"/>
    <a:srgbClr val="40804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51" autoAdjust="0"/>
    <p:restoredTop sz="94660"/>
  </p:normalViewPr>
  <p:slideViewPr>
    <p:cSldViewPr>
      <p:cViewPr>
        <p:scale>
          <a:sx n="68" d="100"/>
          <a:sy n="68" d="100"/>
        </p:scale>
        <p:origin x="-1872" y="-413"/>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7.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State%20buget%20vs%20JB%20budget.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State%20buget%20vs%20JB%20budget.xlsx" TargetMode="Externa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showLegendKey val="0"/>
          <c:showVal val="0"/>
          <c:showCatName val="0"/>
          <c:showSerName val="0"/>
          <c:showPercent val="1"/>
          <c:showBubbleSize val="0"/>
          <c:showLeaderLines val="0"/>
        </c:dLbls>
        <c:firstSliceAng val="0"/>
      </c:pieChart>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chemeClr val="accent1"/>
            </a:solidFill>
          </c:spPr>
          <c:dPt>
            <c:idx val="1"/>
            <c:bubble3D val="0"/>
            <c:spPr>
              <a:solidFill>
                <a:srgbClr val="002060"/>
              </a:solidFill>
            </c:spPr>
          </c:dPt>
          <c:dLbls>
            <c:delete val="1"/>
          </c:dLbls>
          <c:cat>
            <c:strRef>
              <c:f>Sheet1!$A$1:$A$2</c:f>
              <c:strCache>
                <c:ptCount val="2"/>
                <c:pt idx="0">
                  <c:v>FY 12 Iowa General Fund Budget</c:v>
                </c:pt>
                <c:pt idx="1">
                  <c:v>FY 12 Judicial Branch Appropriation</c:v>
                </c:pt>
              </c:strCache>
            </c:strRef>
          </c:cat>
          <c:val>
            <c:numRef>
              <c:f>Sheet1!$B$1:$B$2</c:f>
              <c:numCache>
                <c:formatCode>"$"#,##0.00</c:formatCode>
                <c:ptCount val="2"/>
                <c:pt idx="0">
                  <c:v>6200000000</c:v>
                </c:pt>
                <c:pt idx="1">
                  <c:v>162000000</c:v>
                </c:pt>
              </c:numCache>
            </c:numRef>
          </c:val>
        </c:ser>
        <c:dLbls>
          <c:showLegendKey val="0"/>
          <c:showVal val="0"/>
          <c:showCatName val="0"/>
          <c:showSerName val="0"/>
          <c:showPercent val="1"/>
          <c:showBubbleSize val="0"/>
          <c:showLeaderLines val="1"/>
        </c:dLbls>
        <c:firstSliceAng val="0"/>
      </c:pieChart>
    </c:plotArea>
    <c:plotVisOnly val="1"/>
    <c:dispBlanksAs val="zero"/>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autoTitleDeleted val="1"/>
    <c:plotArea>
      <c:layout/>
      <c:pieChart>
        <c:varyColors val="1"/>
        <c:ser>
          <c:idx val="0"/>
          <c:order val="0"/>
          <c:dLbls>
            <c:dLbl>
              <c:idx val="0"/>
              <c:layout>
                <c:manualLayout>
                  <c:x val="-0.62250475902050706"/>
                  <c:y val="4.6610515898627428E-2"/>
                </c:manualLayout>
              </c:layout>
              <c:tx>
                <c:rich>
                  <a:bodyPr/>
                  <a:lstStyle/>
                  <a:p>
                    <a:r>
                      <a:rPr lang="en-US" sz="1400" b="1" dirty="0">
                        <a:solidFill>
                          <a:schemeClr val="accent3">
                            <a:lumMod val="50000"/>
                          </a:schemeClr>
                        </a:solidFill>
                      </a:rPr>
                      <a:t>Iowa General Fund</a:t>
                    </a:r>
                  </a:p>
                </c:rich>
              </c:tx>
              <c:showLegendKey val="0"/>
              <c:showVal val="0"/>
              <c:showCatName val="1"/>
              <c:showSerName val="0"/>
              <c:showPercent val="0"/>
              <c:showBubbleSize val="0"/>
            </c:dLbl>
            <c:dLbl>
              <c:idx val="1"/>
              <c:layout>
                <c:manualLayout>
                  <c:x val="3.9262640246892216E-3"/>
                  <c:y val="-2.1954735166300932E-3"/>
                </c:manualLayout>
              </c:layout>
              <c:tx>
                <c:rich>
                  <a:bodyPr/>
                  <a:lstStyle/>
                  <a:p>
                    <a:r>
                      <a:rPr lang="en-US" b="1" dirty="0"/>
                      <a:t>Cities and Counties</a:t>
                    </a:r>
                  </a:p>
                </c:rich>
              </c:tx>
              <c:showLegendKey val="0"/>
              <c:showVal val="0"/>
              <c:showCatName val="1"/>
              <c:showSerName val="0"/>
              <c:showPercent val="0"/>
              <c:showBubbleSize val="0"/>
            </c:dLbl>
            <c:dLbl>
              <c:idx val="2"/>
              <c:layout>
                <c:manualLayout>
                  <c:x val="-2.5507412534971591E-2"/>
                  <c:y val="4.7376188632158686E-2"/>
                </c:manualLayout>
              </c:layout>
              <c:tx>
                <c:rich>
                  <a:bodyPr/>
                  <a:lstStyle/>
                  <a:p>
                    <a:r>
                      <a:rPr lang="en-US" b="0" dirty="0"/>
                      <a:t>Prison Infrastructure Fund</a:t>
                    </a:r>
                  </a:p>
                </c:rich>
              </c:tx>
              <c:showLegendKey val="0"/>
              <c:showVal val="0"/>
              <c:showCatName val="1"/>
              <c:showSerName val="0"/>
              <c:showPercent val="0"/>
              <c:showBubbleSize val="0"/>
            </c:dLbl>
            <c:dLbl>
              <c:idx val="3"/>
              <c:layout>
                <c:manualLayout>
                  <c:x val="-2.2757780277465316E-2"/>
                  <c:y val="4.8517275504496367E-2"/>
                </c:manualLayout>
              </c:layout>
              <c:showLegendKey val="0"/>
              <c:showVal val="0"/>
              <c:showCatName val="1"/>
              <c:showSerName val="0"/>
              <c:showPercent val="0"/>
              <c:showBubbleSize val="0"/>
            </c:dLbl>
            <c:showLegendKey val="0"/>
            <c:showVal val="0"/>
            <c:showCatName val="1"/>
            <c:showSerName val="0"/>
            <c:showPercent val="0"/>
            <c:showBubbleSize val="0"/>
            <c:showLeaderLines val="1"/>
          </c:dLbls>
          <c:cat>
            <c:strRef>
              <c:f>Sheet1!$A$1:$A$7</c:f>
              <c:strCache>
                <c:ptCount val="7"/>
                <c:pt idx="0">
                  <c:v>Iowa General Fund</c:v>
                </c:pt>
                <c:pt idx="1">
                  <c:v>Cities and Counties</c:v>
                </c:pt>
                <c:pt idx="2">
                  <c:v>Prison Infrastructure Fund</c:v>
                </c:pt>
                <c:pt idx="3">
                  <c:v>Department of Transportation</c:v>
                </c:pt>
                <c:pt idx="4">
                  <c:v>Attorney General Victim Compensation Fund</c:v>
                </c:pt>
                <c:pt idx="5">
                  <c:v>Court Technology and Enhancement Fund</c:v>
                </c:pt>
                <c:pt idx="6">
                  <c:v>Department of Revenue CCU</c:v>
                </c:pt>
              </c:strCache>
            </c:strRef>
          </c:cat>
          <c:val>
            <c:numRef>
              <c:f>Sheet1!$B$1:$B$7</c:f>
              <c:numCache>
                <c:formatCode>General</c:formatCode>
                <c:ptCount val="7"/>
                <c:pt idx="0">
                  <c:v>119.3</c:v>
                </c:pt>
                <c:pt idx="1">
                  <c:v>19.3</c:v>
                </c:pt>
                <c:pt idx="2">
                  <c:v>15</c:v>
                </c:pt>
                <c:pt idx="3">
                  <c:v>3.4</c:v>
                </c:pt>
                <c:pt idx="4">
                  <c:v>5.5</c:v>
                </c:pt>
                <c:pt idx="5">
                  <c:v>5</c:v>
                </c:pt>
                <c:pt idx="6">
                  <c:v>2.5</c:v>
                </c:pt>
              </c:numCache>
            </c:numRef>
          </c:val>
        </c:ser>
        <c:dLbls>
          <c:showLegendKey val="0"/>
          <c:showVal val="0"/>
          <c:showCatName val="1"/>
          <c:showSerName val="0"/>
          <c:showPercent val="0"/>
          <c:showBubbleSize val="0"/>
          <c:showLeaderLines val="1"/>
        </c:dLbls>
        <c:firstSliceAng val="0"/>
      </c:pieChart>
    </c:plotArea>
    <c:plotVisOnly val="1"/>
    <c:dispBlanksAs val="gap"/>
    <c:showDLblsOverMax val="0"/>
  </c:chart>
  <c:spPr>
    <a:noFill/>
    <a:ln>
      <a:noFill/>
    </a:ln>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2"/>
            <a:ext cx="3997631" cy="35076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5223661" y="2"/>
            <a:ext cx="3997631" cy="35076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05B9393B-034C-4F7E-85A6-C0A63B54F678}" type="datetimeFigureOut">
              <a:rPr lang="en-US"/>
              <a:pPr>
                <a:defRPr/>
              </a:pPr>
              <a:t>1/23/2014</a:t>
            </a:fld>
            <a:endParaRPr lang="en-US" dirty="0"/>
          </a:p>
        </p:txBody>
      </p:sp>
      <p:sp>
        <p:nvSpPr>
          <p:cNvPr id="4" name="Footer Placeholder 3"/>
          <p:cNvSpPr>
            <a:spLocks noGrp="1"/>
          </p:cNvSpPr>
          <p:nvPr>
            <p:ph type="ftr" sz="quarter" idx="2"/>
          </p:nvPr>
        </p:nvSpPr>
        <p:spPr>
          <a:xfrm>
            <a:off x="6" y="6658443"/>
            <a:ext cx="3997631" cy="35076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5" name="Slide Number Placeholder 4"/>
          <p:cNvSpPr>
            <a:spLocks noGrp="1"/>
          </p:cNvSpPr>
          <p:nvPr>
            <p:ph type="sldNum" sz="quarter" idx="3"/>
          </p:nvPr>
        </p:nvSpPr>
        <p:spPr>
          <a:xfrm>
            <a:off x="5223661" y="6658443"/>
            <a:ext cx="3997631" cy="35076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6FDC49C-CB7E-4ED7-90CD-FBD73EF221CC}" type="slidenum">
              <a:rPr lang="en-US"/>
              <a:pPr>
                <a:defRPr/>
              </a:pPr>
              <a:t>‹#›</a:t>
            </a:fld>
            <a:endParaRPr lang="en-US" dirty="0"/>
          </a:p>
        </p:txBody>
      </p:sp>
    </p:spTree>
    <p:extLst>
      <p:ext uri="{BB962C8B-B14F-4D97-AF65-F5344CB8AC3E}">
        <p14:creationId xmlns:p14="http://schemas.microsoft.com/office/powerpoint/2010/main" val="39646345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2"/>
            <a:ext cx="3997631" cy="35076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5223661" y="2"/>
            <a:ext cx="3997631" cy="35076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DFEA1EF-49F0-4557-9F5A-B3D2B13E36A4}" type="datetimeFigureOut">
              <a:rPr lang="en-US"/>
              <a:pPr>
                <a:defRPr/>
              </a:pPr>
              <a:t>1/23/2014</a:t>
            </a:fld>
            <a:endParaRPr lang="en-US" dirty="0"/>
          </a:p>
        </p:txBody>
      </p:sp>
      <p:sp>
        <p:nvSpPr>
          <p:cNvPr id="4" name="Slide Image Placeholder 3"/>
          <p:cNvSpPr>
            <a:spLocks noGrp="1" noRot="1" noChangeAspect="1"/>
          </p:cNvSpPr>
          <p:nvPr>
            <p:ph type="sldImg" idx="2"/>
          </p:nvPr>
        </p:nvSpPr>
        <p:spPr>
          <a:xfrm>
            <a:off x="2859088" y="525463"/>
            <a:ext cx="3505200" cy="26289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923174" y="3330422"/>
            <a:ext cx="7377029" cy="3154441"/>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6" y="6658443"/>
            <a:ext cx="3997631" cy="35076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5223661" y="6658443"/>
            <a:ext cx="3997631" cy="35076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7CB5C0A-3512-4A5E-B247-E0A755E3E8DB}" type="slidenum">
              <a:rPr lang="en-US"/>
              <a:pPr>
                <a:defRPr/>
              </a:pPr>
              <a:t>‹#›</a:t>
            </a:fld>
            <a:endParaRPr lang="en-US" dirty="0"/>
          </a:p>
        </p:txBody>
      </p:sp>
    </p:spTree>
    <p:extLst>
      <p:ext uri="{BB962C8B-B14F-4D97-AF65-F5344CB8AC3E}">
        <p14:creationId xmlns:p14="http://schemas.microsoft.com/office/powerpoint/2010/main" val="22087222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389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892ECCC-2C09-4FA6-B1CF-15FC0A43BB96}" type="slidenum">
              <a:rPr lang="en-US"/>
              <a:pPr fontAlgn="base">
                <a:spcBef>
                  <a:spcPct val="0"/>
                </a:spcBef>
                <a:spcAft>
                  <a:spcPct val="0"/>
                </a:spcAft>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399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7810EDB-F424-4D9A-8627-9B064EE91A53}" type="slidenum">
              <a:rPr lang="en-US"/>
              <a:pPr fontAlgn="base">
                <a:spcBef>
                  <a:spcPct val="0"/>
                </a:spcBef>
                <a:spcAft>
                  <a:spcPct val="0"/>
                </a:spcAft>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52B2A26-0CA6-4897-9E88-9B01A90525C6}" type="slidenum">
              <a:rPr lang="en-US"/>
              <a:pPr fontAlgn="base">
                <a:spcBef>
                  <a:spcPct val="0"/>
                </a:spcBef>
                <a:spcAft>
                  <a:spcPct val="0"/>
                </a:spcAft>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52B2A26-0CA6-4897-9E88-9B01A90525C6}" type="slidenum">
              <a:rPr lang="en-US"/>
              <a:pPr fontAlgn="base">
                <a:spcBef>
                  <a:spcPct val="0"/>
                </a:spcBef>
                <a:spcAft>
                  <a:spcPct val="0"/>
                </a:spcAft>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D9EDE1-90C1-4335-80BA-A0557FC3D1BB}" type="slidenum">
              <a:rPr lang="en-US"/>
              <a:pPr fontAlgn="base">
                <a:spcBef>
                  <a:spcPct val="0"/>
                </a:spcBef>
                <a:spcAft>
                  <a:spcPct val="0"/>
                </a:spcAft>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D9EDE1-90C1-4335-80BA-A0557FC3D1BB}" type="slidenum">
              <a:rPr lang="en-US"/>
              <a:pPr fontAlgn="base">
                <a:spcBef>
                  <a:spcPct val="0"/>
                </a:spcBef>
                <a:spcAft>
                  <a:spcPct val="0"/>
                </a:spcAft>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491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93E6A17-132B-42EA-99FE-314543BABA94}" type="slidenum">
              <a:rPr lang="en-US"/>
              <a:pPr fontAlgn="base">
                <a:spcBef>
                  <a:spcPct val="0"/>
                </a:spcBef>
                <a:spcAft>
                  <a:spcPct val="0"/>
                </a:spcAft>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491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93E6A17-132B-42EA-99FE-314543BABA94}" type="slidenum">
              <a:rPr lang="en-US"/>
              <a:pPr fontAlgn="base">
                <a:spcBef>
                  <a:spcPct val="0"/>
                </a:spcBef>
                <a:spcAft>
                  <a:spcPct val="0"/>
                </a:spcAft>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FC1384-840D-4BB2-8913-13EDCFF9ED0A}" type="slidenum">
              <a:rPr lang="en-US"/>
              <a:pPr fontAlgn="base">
                <a:spcBef>
                  <a:spcPct val="0"/>
                </a:spcBef>
                <a:spcAft>
                  <a:spcPct val="0"/>
                </a:spcAft>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FC1384-840D-4BB2-8913-13EDCFF9ED0A}" type="slidenum">
              <a:rPr lang="en-US"/>
              <a:pPr fontAlgn="base">
                <a:spcBef>
                  <a:spcPct val="0"/>
                </a:spcBef>
                <a:spcAft>
                  <a:spcPct val="0"/>
                </a:spcAft>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FC1384-840D-4BB2-8913-13EDCFF9ED0A}" type="slidenum">
              <a:rPr lang="en-US"/>
              <a:pPr fontAlgn="base">
                <a:spcBef>
                  <a:spcPct val="0"/>
                </a:spcBef>
                <a:spcAft>
                  <a:spcPct val="0"/>
                </a:spcAft>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FC1384-840D-4BB2-8913-13EDCFF9ED0A}" type="slidenum">
              <a:rPr lang="en-US"/>
              <a:pPr fontAlgn="base">
                <a:spcBef>
                  <a:spcPct val="0"/>
                </a:spcBef>
                <a:spcAft>
                  <a:spcPct val="0"/>
                </a:spcAft>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FC1384-840D-4BB2-8913-13EDCFF9ED0A}" type="slidenum">
              <a:rPr lang="en-US"/>
              <a:pPr fontAlgn="base">
                <a:spcBef>
                  <a:spcPct val="0"/>
                </a:spcBef>
                <a:spcAft>
                  <a:spcPct val="0"/>
                </a:spcAft>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FC1384-840D-4BB2-8913-13EDCFF9ED0A}" type="slidenum">
              <a:rPr lang="en-US"/>
              <a:pPr fontAlgn="base">
                <a:spcBef>
                  <a:spcPct val="0"/>
                </a:spcBef>
                <a:spcAft>
                  <a:spcPct val="0"/>
                </a:spcAft>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FC1384-840D-4BB2-8913-13EDCFF9ED0A}" type="slidenum">
              <a:rPr lang="en-US"/>
              <a:pPr fontAlgn="base">
                <a:spcBef>
                  <a:spcPct val="0"/>
                </a:spcBef>
                <a:spcAft>
                  <a:spcPct val="0"/>
                </a:spcAft>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FC1384-840D-4BB2-8913-13EDCFF9ED0A}" type="slidenum">
              <a:rPr lang="en-US"/>
              <a:pPr fontAlgn="base">
                <a:spcBef>
                  <a:spcPct val="0"/>
                </a:spcBef>
                <a:spcAft>
                  <a:spcPct val="0"/>
                </a:spcAft>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FC1384-840D-4BB2-8913-13EDCFF9ED0A}" type="slidenum">
              <a:rPr lang="en-US"/>
              <a:pPr fontAlgn="base">
                <a:spcBef>
                  <a:spcPct val="0"/>
                </a:spcBef>
                <a:spcAft>
                  <a:spcPct val="0"/>
                </a:spcAft>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FC1384-840D-4BB2-8913-13EDCFF9ED0A}" type="slidenum">
              <a:rPr lang="en-US"/>
              <a:pPr fontAlgn="base">
                <a:spcBef>
                  <a:spcPct val="0"/>
                </a:spcBef>
                <a:spcAft>
                  <a:spcPct val="0"/>
                </a:spcAft>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FC1384-840D-4BB2-8913-13EDCFF9ED0A}" type="slidenum">
              <a:rPr lang="en-US"/>
              <a:pPr fontAlgn="base">
                <a:spcBef>
                  <a:spcPct val="0"/>
                </a:spcBef>
                <a:spcAft>
                  <a:spcPct val="0"/>
                </a:spcAft>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FC1384-840D-4BB2-8913-13EDCFF9ED0A}" type="slidenum">
              <a:rPr lang="en-US"/>
              <a:pPr fontAlgn="base">
                <a:spcBef>
                  <a:spcPct val="0"/>
                </a:spcBef>
                <a:spcAft>
                  <a:spcPct val="0"/>
                </a:spcAft>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FC1384-840D-4BB2-8913-13EDCFF9ED0A}" type="slidenum">
              <a:rPr lang="en-US"/>
              <a:pPr fontAlgn="base">
                <a:spcBef>
                  <a:spcPct val="0"/>
                </a:spcBef>
                <a:spcAft>
                  <a:spcPct val="0"/>
                </a:spcAft>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FC1384-840D-4BB2-8913-13EDCFF9ED0A}" type="slidenum">
              <a:rPr lang="en-US"/>
              <a:pPr fontAlgn="base">
                <a:spcBef>
                  <a:spcPct val="0"/>
                </a:spcBef>
                <a:spcAft>
                  <a:spcPct val="0"/>
                </a:spcAft>
                <a:defRPr/>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FC1384-840D-4BB2-8913-13EDCFF9ED0A}" type="slidenum">
              <a:rPr lang="en-US"/>
              <a:pPr fontAlgn="base">
                <a:spcBef>
                  <a:spcPct val="0"/>
                </a:spcBef>
                <a:spcAft>
                  <a:spcPct val="0"/>
                </a:spcAft>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655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5342B97-8B7C-46BD-9EB7-1997FFE1EB9D}" type="slidenum">
              <a:rPr lang="en-US"/>
              <a:pPr fontAlgn="base">
                <a:spcBef>
                  <a:spcPct val="0"/>
                </a:spcBef>
                <a:spcAft>
                  <a:spcPct val="0"/>
                </a:spcAft>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655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F48314-D40D-4F3A-A384-E22F04DEE823}" type="slidenum">
              <a:rPr lang="en-US"/>
              <a:pPr fontAlgn="base">
                <a:spcBef>
                  <a:spcPct val="0"/>
                </a:spcBef>
                <a:spcAft>
                  <a:spcPct val="0"/>
                </a:spcAft>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655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F48314-D40D-4F3A-A384-E22F04DEE823}" type="slidenum">
              <a:rPr lang="en-US"/>
              <a:pPr fontAlgn="base">
                <a:spcBef>
                  <a:spcPct val="0"/>
                </a:spcBef>
                <a:spcAft>
                  <a:spcPct val="0"/>
                </a:spcAft>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FC1384-840D-4BB2-8913-13EDCFF9ED0A}" type="slidenum">
              <a:rPr lang="en-US"/>
              <a:pPr fontAlgn="base">
                <a:spcBef>
                  <a:spcPct val="0"/>
                </a:spcBef>
                <a:spcAft>
                  <a:spcPct val="0"/>
                </a:spcAft>
                <a:defRPr/>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634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4D9D69F-F8E1-4857-A879-20F7DED367AB}" type="slidenum">
              <a:rPr lang="en-US"/>
              <a:pPr fontAlgn="base">
                <a:spcBef>
                  <a:spcPct val="0"/>
                </a:spcBef>
                <a:spcAft>
                  <a:spcPct val="0"/>
                </a:spcAft>
                <a:defRPr/>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634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4D9D69F-F8E1-4857-A879-20F7DED367AB}" type="slidenum">
              <a:rPr lang="en-US"/>
              <a:pPr fontAlgn="base">
                <a:spcBef>
                  <a:spcPct val="0"/>
                </a:spcBef>
                <a:spcAft>
                  <a:spcPct val="0"/>
                </a:spcAft>
                <a:defRPr/>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634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4D9D69F-F8E1-4857-A879-20F7DED367AB}" type="slidenum">
              <a:rPr lang="en-US"/>
              <a:pPr fontAlgn="base">
                <a:spcBef>
                  <a:spcPct val="0"/>
                </a:spcBef>
                <a:spcAft>
                  <a:spcPct val="0"/>
                </a:spcAft>
                <a:defRPr/>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655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F48314-D40D-4F3A-A384-E22F04DEE823}" type="slidenum">
              <a:rPr lang="en-US"/>
              <a:pPr fontAlgn="base">
                <a:spcBef>
                  <a:spcPct val="0"/>
                </a:spcBef>
                <a:spcAft>
                  <a:spcPct val="0"/>
                </a:spcAft>
                <a:defRPr/>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655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F48314-D40D-4F3A-A384-E22F04DEE823}" type="slidenum">
              <a:rPr lang="en-US"/>
              <a:pPr fontAlgn="base">
                <a:spcBef>
                  <a:spcPct val="0"/>
                </a:spcBef>
                <a:spcAft>
                  <a:spcPct val="0"/>
                </a:spcAft>
                <a:defRPr/>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655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F48314-D40D-4F3A-A384-E22F04DEE823}" type="slidenum">
              <a:rPr lang="en-US"/>
              <a:pPr fontAlgn="base">
                <a:spcBef>
                  <a:spcPct val="0"/>
                </a:spcBef>
                <a:spcAft>
                  <a:spcPct val="0"/>
                </a:spcAft>
                <a:defRPr/>
              </a:pPr>
              <a:t>33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fld id="{2913E065-B9E1-467B-B397-7BB327ACC435}" type="datetime1">
              <a:rPr lang="en-US" smtClean="0"/>
              <a:t>1/23/2014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D0913B05-5655-4BC2-91E3-F3C8046D6772}" type="slidenum">
              <a:rPr lang="en-US" smtClean="0"/>
              <a:pPr>
                <a:defRPr/>
              </a:pPr>
              <a:t>‹#›</a:t>
            </a:fld>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4D6DBD7C-9594-4D93-9C7D-D915131D4E06}" type="datetime1">
              <a:rPr lang="en-US" smtClean="0"/>
              <a:t>1/23/2014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C87CD6B7-ADB8-446E-B09A-8E931C2F2EC6}"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69315F42-54BA-4EC1-93F6-A9A10399D341}" type="datetime1">
              <a:rPr lang="en-US" smtClean="0"/>
              <a:t>1/23/2014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B235F51F-3E75-45B4-87FC-A60AE4F345C9}" type="slidenum">
              <a:rPr lang="en-US" smtClean="0"/>
              <a:pPr>
                <a:defRPr/>
              </a:pPr>
              <a:t>‹#›</a:t>
            </a:fld>
            <a:endParaRPr lang="en-US" dirty="0"/>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fld id="{E81DBDBA-52B6-4EC4-99AE-AE141B416976}" type="datetime1">
              <a:rPr lang="en-US" smtClean="0"/>
              <a:t>1/23/2014</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D9FB5689-EFC7-4EB9-895E-E5230216860E}" type="slidenum">
              <a:rPr lang="en-US"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fld id="{9A9B7D6F-9A6B-4D2E-A16A-76CCFA3C68CA}" type="datetime1">
              <a:rPr lang="en-US" smtClean="0"/>
              <a:t>1/23/2014</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B33182FD-BF21-4D85-8520-62914DB36FCF}" type="slidenum">
              <a:rPr lang="en-US" smtClean="0"/>
              <a:pPr>
                <a:defRPr/>
              </a:pPr>
              <a:t>‹#›</a:t>
            </a:fld>
            <a:endParaRPr lang="en-US" dirty="0"/>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BF963834-3865-4845-8501-B8EB2E184F70}" type="datetime1">
              <a:rPr lang="en-US" smtClean="0"/>
              <a:t>1/23/2014</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EB7ED9C8-0A02-46C3-868F-B5976CF3B258}" type="slidenum">
              <a:rPr lang="en-US"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40D50ED7-24E2-4A12-B768-21B29221C9BF}" type="datetime1">
              <a:rPr lang="en-US" smtClean="0"/>
              <a:t>1/23/2014</a:t>
            </a:fld>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6DB3D3E0-9C7B-4448-8D69-328D929A996A}"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5FAF7A08-6452-4BCF-9D25-4629D5A19040}" type="datetime1">
              <a:rPr lang="en-US" smtClean="0"/>
              <a:t>1/23/2014</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368B4242-A54D-45D4-855F-654A74CCD60A}" type="slidenum">
              <a:rPr lang="en-US" smtClean="0"/>
              <a:pPr>
                <a:defRPr/>
              </a:pPr>
              <a:t>‹#›</a:t>
            </a:fld>
            <a:endParaRPr lang="en-US" dirty="0"/>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6CEA8344-C6FD-4164-AA95-2349C6BDB4D2}" type="datetime1">
              <a:rPr lang="en-US" smtClean="0"/>
              <a:t>1/23/2014</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9000CCFC-778E-4541-9D46-09E96A6FF62E}"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2AB38F9A-47E4-4D59-8588-A4381A85714F}" type="datetime1">
              <a:rPr lang="en-US" smtClean="0"/>
              <a:t>1/23/2014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D0CA4A65-14C9-4B23-A211-D274A18CF2E4}"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fld id="{34311CE5-6BBB-4F0B-A155-196D9D45E7A9}" type="datetime1">
              <a:rPr lang="en-US" smtClean="0"/>
              <a:t>1/23/2014</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E59235D-6042-4C39-B3ED-75BF6EA845EC}"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pPr>
              <a:defRPr/>
            </a:pPr>
            <a:fld id="{E3610C75-79AA-48D1-ACAA-FAFE48A188B2}" type="datetime1">
              <a:rPr lang="en-US" smtClean="0"/>
              <a:t>1/23/2014</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defRPr/>
            </a:pP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pPr>
              <a:defRPr/>
            </a:pPr>
            <a:fld id="{7C022556-CAAA-4E31-BA89-83A1FBFB9EA0}"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Lst>
  <p:hf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7.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tif"/></Relationships>
</file>

<file path=ppt/slides/_rels/slide18.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extBox 6"/>
          <p:cNvSpPr txBox="1">
            <a:spLocks noChangeArrowheads="1"/>
          </p:cNvSpPr>
          <p:nvPr/>
        </p:nvSpPr>
        <p:spPr bwMode="auto">
          <a:xfrm>
            <a:off x="0" y="228600"/>
            <a:ext cx="9144000"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4600" dirty="0">
                <a:solidFill>
                  <a:schemeClr val="accent3">
                    <a:lumMod val="50000"/>
                  </a:schemeClr>
                </a:solidFill>
                <a:latin typeface="Bookman Old Style" pitchFamily="18" charset="0"/>
              </a:rPr>
              <a:t>Judicial Branch</a:t>
            </a:r>
          </a:p>
          <a:p>
            <a:pPr algn="ctr" eaLnBrk="1" hangingPunct="1"/>
            <a:r>
              <a:rPr lang="en-US" sz="4600" dirty="0">
                <a:solidFill>
                  <a:schemeClr val="accent3">
                    <a:lumMod val="50000"/>
                  </a:schemeClr>
                </a:solidFill>
                <a:latin typeface="Bookman Old Style" pitchFamily="18" charset="0"/>
              </a:rPr>
              <a:t>Budget Presentation</a:t>
            </a:r>
          </a:p>
        </p:txBody>
      </p:sp>
      <p:sp>
        <p:nvSpPr>
          <p:cNvPr id="7" name="TextBox 4"/>
          <p:cNvSpPr txBox="1">
            <a:spLocks noChangeArrowheads="1"/>
          </p:cNvSpPr>
          <p:nvPr/>
        </p:nvSpPr>
        <p:spPr bwMode="auto">
          <a:xfrm>
            <a:off x="1905000" y="3962400"/>
            <a:ext cx="52578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400" dirty="0">
                <a:latin typeface="Bookman Old Style" pitchFamily="18" charset="0"/>
              </a:rPr>
              <a:t>Justice System </a:t>
            </a:r>
          </a:p>
          <a:p>
            <a:pPr algn="ctr" eaLnBrk="1" hangingPunct="1"/>
            <a:r>
              <a:rPr lang="en-US" sz="2400" dirty="0">
                <a:latin typeface="Bookman Old Style" pitchFamily="18" charset="0"/>
              </a:rPr>
              <a:t>Appropriations Subcommittee</a:t>
            </a:r>
          </a:p>
        </p:txBody>
      </p:sp>
      <p:sp>
        <p:nvSpPr>
          <p:cNvPr id="8" name="TextBox 7"/>
          <p:cNvSpPr txBox="1">
            <a:spLocks noChangeArrowheads="1"/>
          </p:cNvSpPr>
          <p:nvPr/>
        </p:nvSpPr>
        <p:spPr bwMode="auto">
          <a:xfrm>
            <a:off x="2057400" y="4876800"/>
            <a:ext cx="51054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dirty="0" smtClean="0">
                <a:latin typeface="Bookman Old Style" pitchFamily="18" charset="0"/>
              </a:rPr>
              <a:t>January 23, 2014</a:t>
            </a:r>
            <a:endParaRPr lang="en-US" dirty="0">
              <a:latin typeface="Bookman Old Style" pitchFamily="18" charset="0"/>
            </a:endParaRPr>
          </a:p>
          <a:p>
            <a:pPr algn="ctr" eaLnBrk="1" hangingPunct="1"/>
            <a:r>
              <a:rPr lang="en-US" dirty="0">
                <a:latin typeface="Bookman Old Style" pitchFamily="18" charset="0"/>
              </a:rPr>
              <a:t>David K. Boyd</a:t>
            </a:r>
          </a:p>
          <a:p>
            <a:pPr algn="ctr" eaLnBrk="1" hangingPunct="1"/>
            <a:r>
              <a:rPr lang="en-US" dirty="0">
                <a:latin typeface="Bookman Old Style" pitchFamily="18" charset="0"/>
              </a:rPr>
              <a:t>State Court </a:t>
            </a:r>
            <a:r>
              <a:rPr lang="en-US" dirty="0" smtClean="0">
                <a:latin typeface="Bookman Old Style" pitchFamily="18" charset="0"/>
              </a:rPr>
              <a:t>Administrator</a:t>
            </a:r>
          </a:p>
          <a:p>
            <a:pPr algn="ctr" eaLnBrk="1" hangingPunct="1"/>
            <a:endParaRPr lang="en-US" sz="1200" dirty="0">
              <a:latin typeface="Bookman Old Style" pitchFamily="18" charset="0"/>
            </a:endParaRPr>
          </a:p>
          <a:p>
            <a:pPr algn="ctr" eaLnBrk="1" hangingPunct="1"/>
            <a:r>
              <a:rPr lang="en-US" dirty="0" smtClean="0">
                <a:latin typeface="Bookman Old Style" pitchFamily="18" charset="0"/>
              </a:rPr>
              <a:t>www.iowacourts.gov</a:t>
            </a:r>
            <a:endParaRPr lang="en-US" dirty="0">
              <a:latin typeface="Bookman Old Style" pitchFamily="18" charset="0"/>
            </a:endParaRPr>
          </a:p>
        </p:txBody>
      </p:sp>
    </p:spTree>
    <p:extLst>
      <p:ext uri="{BB962C8B-B14F-4D97-AF65-F5344CB8AC3E}">
        <p14:creationId xmlns:p14="http://schemas.microsoft.com/office/powerpoint/2010/main" val="13643497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219200" y="533400"/>
            <a:ext cx="8077200" cy="838200"/>
          </a:xfrm>
        </p:spPr>
        <p:txBody>
          <a:bodyPr/>
          <a:lstStyle/>
          <a:p>
            <a:pPr>
              <a:defRPr/>
            </a:pPr>
            <a:r>
              <a:rPr lang="en-US" dirty="0">
                <a:solidFill>
                  <a:schemeClr val="accent3">
                    <a:lumMod val="50000"/>
                  </a:schemeClr>
                </a:solidFill>
                <a:latin typeface="Bookman Old Style" pitchFamily="18" charset="0"/>
              </a:rPr>
              <a:t>Judicial Branch </a:t>
            </a:r>
            <a:r>
              <a:rPr lang="en-US" dirty="0" smtClean="0">
                <a:solidFill>
                  <a:schemeClr val="accent3">
                    <a:lumMod val="50000"/>
                  </a:schemeClr>
                </a:solidFill>
                <a:latin typeface="Bookman Old Style" pitchFamily="18" charset="0"/>
              </a:rPr>
              <a:t>Mission</a:t>
            </a:r>
            <a:endParaRPr lang="en-US" dirty="0">
              <a:solidFill>
                <a:schemeClr val="accent3">
                  <a:lumMod val="50000"/>
                </a:schemeClr>
              </a:solidFill>
              <a:latin typeface="Bookman Old Style" pitchFamily="18" charset="0"/>
            </a:endParaRPr>
          </a:p>
        </p:txBody>
      </p:sp>
      <p:sp>
        <p:nvSpPr>
          <p:cNvPr id="11267" name="TextBox 5"/>
          <p:cNvSpPr txBox="1">
            <a:spLocks noChangeArrowheads="1"/>
          </p:cNvSpPr>
          <p:nvPr/>
        </p:nvSpPr>
        <p:spPr bwMode="auto">
          <a:xfrm>
            <a:off x="990600" y="1752600"/>
            <a:ext cx="76962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b="1" dirty="0" smtClean="0">
                <a:solidFill>
                  <a:schemeClr val="accent3">
                    <a:lumMod val="50000"/>
                  </a:schemeClr>
                </a:solidFill>
                <a:latin typeface="Calibri" pitchFamily="34" charset="0"/>
              </a:rPr>
              <a:t>Our </a:t>
            </a:r>
            <a:r>
              <a:rPr lang="en-US" sz="2400" b="1" dirty="0">
                <a:solidFill>
                  <a:schemeClr val="accent3">
                    <a:lumMod val="50000"/>
                  </a:schemeClr>
                </a:solidFill>
                <a:latin typeface="Calibri" pitchFamily="34" charset="0"/>
              </a:rPr>
              <a:t>courts have a vital constitutional mission:</a:t>
            </a:r>
          </a:p>
          <a:p>
            <a:pPr eaLnBrk="1" hangingPunct="1"/>
            <a:endParaRPr lang="en-US" sz="2400" b="1" i="1" dirty="0">
              <a:solidFill>
                <a:schemeClr val="accent6">
                  <a:lumMod val="75000"/>
                </a:schemeClr>
              </a:solidFill>
              <a:latin typeface="Calibri" pitchFamily="34" charset="0"/>
            </a:endParaRPr>
          </a:p>
          <a:p>
            <a:pPr eaLnBrk="1" hangingPunct="1"/>
            <a:r>
              <a:rPr lang="en-US" sz="2400" b="1" i="1" dirty="0">
                <a:solidFill>
                  <a:schemeClr val="accent6">
                    <a:lumMod val="75000"/>
                  </a:schemeClr>
                </a:solidFill>
                <a:latin typeface="Calibri" pitchFamily="34" charset="0"/>
              </a:rPr>
              <a:t>“The Iowa Judicial Branch dedicates itself to providing independent and accessible forums for the fair and prompt resolution of disputes, administering justice under law equally to all persons</a:t>
            </a:r>
            <a:r>
              <a:rPr lang="en-US" sz="2400" b="1" i="1" dirty="0" smtClean="0">
                <a:solidFill>
                  <a:schemeClr val="accent6">
                    <a:lumMod val="75000"/>
                  </a:schemeClr>
                </a:solidFill>
                <a:latin typeface="Calibri" pitchFamily="34" charset="0"/>
              </a:rPr>
              <a:t>.”</a:t>
            </a:r>
            <a:endParaRPr lang="en-US" sz="2400" b="1" i="1" dirty="0">
              <a:solidFill>
                <a:schemeClr val="accent6">
                  <a:lumMod val="75000"/>
                </a:schemeClr>
              </a:solidFill>
              <a:latin typeface="Calibri" pitchFamily="34" charset="0"/>
            </a:endParaRPr>
          </a:p>
          <a:p>
            <a:pPr eaLnBrk="1" hangingPunct="1"/>
            <a:endParaRPr lang="en-US" sz="2400" b="1" dirty="0">
              <a:latin typeface="Calibri" pitchFamily="34" charset="0"/>
            </a:endParaRPr>
          </a:p>
          <a:p>
            <a:pPr eaLnBrk="1" hangingPunct="1"/>
            <a:r>
              <a:rPr lang="en-US" sz="2400" dirty="0">
                <a:latin typeface="Calibri" pitchFamily="34" charset="0"/>
              </a:rPr>
              <a:t>To accomplish our mission, we rely on judges, judicial magistrates, and court employees who work in unison to handle hundreds of thousands of court cases and to provide a broad range of court-related services. </a:t>
            </a:r>
            <a:endParaRPr lang="en-US" dirty="0">
              <a:latin typeface="Calibri" pitchFamily="34" charset="0"/>
            </a:endParaRPr>
          </a:p>
        </p:txBody>
      </p:sp>
      <p:sp>
        <p:nvSpPr>
          <p:cNvPr id="3" name="Slide Number Placeholder 2"/>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2</a:t>
            </a:fld>
            <a:endParaRPr lang="en-US" b="0"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219200" y="533400"/>
            <a:ext cx="8077200" cy="838200"/>
          </a:xfrm>
        </p:spPr>
        <p:txBody>
          <a:bodyPr/>
          <a:lstStyle/>
          <a:p>
            <a:pPr eaLnBrk="1" fontAlgn="auto" hangingPunct="1">
              <a:spcAft>
                <a:spcPts val="0"/>
              </a:spcAft>
              <a:defRPr/>
            </a:pPr>
            <a:r>
              <a:rPr lang="en-US" dirty="0" smtClean="0">
                <a:solidFill>
                  <a:schemeClr val="accent3">
                    <a:lumMod val="50000"/>
                  </a:schemeClr>
                </a:solidFill>
                <a:latin typeface="Bookman Old Style" pitchFamily="18" charset="0"/>
              </a:rPr>
              <a:t>Judicial Branch People</a:t>
            </a:r>
            <a:endParaRPr lang="en-US" dirty="0">
              <a:solidFill>
                <a:schemeClr val="accent3">
                  <a:lumMod val="50000"/>
                </a:schemeClr>
              </a:solidFill>
              <a:latin typeface="Bookman Old Style" pitchFamily="18" charset="0"/>
            </a:endParaRPr>
          </a:p>
        </p:txBody>
      </p:sp>
      <p:sp>
        <p:nvSpPr>
          <p:cNvPr id="4" name="Slide Number Placeholder 3"/>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3</a:t>
            </a:fld>
            <a:endParaRPr lang="en-US" b="0" dirty="0">
              <a:solidFill>
                <a:schemeClr val="tx1"/>
              </a:solidFill>
              <a:latin typeface="Calibri" pitchFamily="34" charset="0"/>
            </a:endParaRPr>
          </a:p>
        </p:txBody>
      </p:sp>
      <p:sp>
        <p:nvSpPr>
          <p:cNvPr id="7" name="TextBox 5"/>
          <p:cNvSpPr txBox="1">
            <a:spLocks noChangeArrowheads="1"/>
          </p:cNvSpPr>
          <p:nvPr/>
        </p:nvSpPr>
        <p:spPr bwMode="auto">
          <a:xfrm>
            <a:off x="1143000" y="1752600"/>
            <a:ext cx="7315200"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 typeface="Arial" charset="0"/>
              <a:buChar char="•"/>
            </a:pPr>
            <a:r>
              <a:rPr lang="en-US" b="1" dirty="0">
                <a:solidFill>
                  <a:schemeClr val="accent3">
                    <a:lumMod val="50000"/>
                  </a:schemeClr>
                </a:solidFill>
                <a:latin typeface="Calibri" pitchFamily="34" charset="0"/>
              </a:rPr>
              <a:t> Judges and Magistrates </a:t>
            </a:r>
            <a:r>
              <a:rPr lang="en-US" dirty="0">
                <a:latin typeface="Calibri" pitchFamily="34" charset="0"/>
              </a:rPr>
              <a:t>use their legal expertise and knowledge to impartially interpret and apply laws to serve the public.</a:t>
            </a:r>
          </a:p>
          <a:p>
            <a:pPr eaLnBrk="1" hangingPunct="1">
              <a:buFont typeface="Arial" charset="0"/>
              <a:buChar char="•"/>
            </a:pPr>
            <a:endParaRPr lang="en-US" dirty="0">
              <a:latin typeface="Calibri" pitchFamily="34" charset="0"/>
            </a:endParaRPr>
          </a:p>
          <a:p>
            <a:pPr eaLnBrk="1" hangingPunct="1">
              <a:buFont typeface="Arial" charset="0"/>
              <a:buChar char="•"/>
            </a:pPr>
            <a:r>
              <a:rPr lang="en-US" b="1" dirty="0">
                <a:latin typeface="Calibri" pitchFamily="34" charset="0"/>
              </a:rPr>
              <a:t> </a:t>
            </a:r>
            <a:r>
              <a:rPr lang="en-US" b="1" dirty="0">
                <a:solidFill>
                  <a:schemeClr val="accent3">
                    <a:lumMod val="50000"/>
                  </a:schemeClr>
                </a:solidFill>
                <a:latin typeface="Calibri" pitchFamily="34" charset="0"/>
              </a:rPr>
              <a:t>Clerks of Court </a:t>
            </a:r>
            <a:r>
              <a:rPr lang="en-US" dirty="0">
                <a:latin typeface="Calibri" pitchFamily="34" charset="0"/>
              </a:rPr>
              <a:t>and their employees manage and maintain all court records; collect and process fines, </a:t>
            </a:r>
            <a:r>
              <a:rPr lang="en-US" dirty="0" smtClean="0">
                <a:latin typeface="Calibri" pitchFamily="34" charset="0"/>
              </a:rPr>
              <a:t>fees, </a:t>
            </a:r>
            <a:r>
              <a:rPr lang="en-US" dirty="0">
                <a:latin typeface="Calibri" pitchFamily="34" charset="0"/>
              </a:rPr>
              <a:t>and restitution; transmit court orders and information to litigants and government agencies; process child support payments; and manage the process of calling Iowans to jury duty.</a:t>
            </a:r>
          </a:p>
          <a:p>
            <a:pPr eaLnBrk="1" hangingPunct="1">
              <a:buFont typeface="Arial" charset="0"/>
              <a:buChar char="•"/>
            </a:pPr>
            <a:endParaRPr lang="en-US" dirty="0">
              <a:latin typeface="Calibri" pitchFamily="34" charset="0"/>
            </a:endParaRPr>
          </a:p>
          <a:p>
            <a:pPr eaLnBrk="1" hangingPunct="1">
              <a:buFont typeface="Arial" charset="0"/>
              <a:buChar char="•"/>
            </a:pPr>
            <a:r>
              <a:rPr lang="en-US" b="1" dirty="0">
                <a:solidFill>
                  <a:srgbClr val="1D3B24"/>
                </a:solidFill>
                <a:latin typeface="Calibri" pitchFamily="34" charset="0"/>
              </a:rPr>
              <a:t> </a:t>
            </a:r>
            <a:r>
              <a:rPr lang="en-US" b="1" dirty="0">
                <a:solidFill>
                  <a:schemeClr val="accent3">
                    <a:lumMod val="50000"/>
                  </a:schemeClr>
                </a:solidFill>
                <a:latin typeface="Calibri" pitchFamily="34" charset="0"/>
              </a:rPr>
              <a:t>Juvenile Court Officers </a:t>
            </a:r>
            <a:r>
              <a:rPr lang="en-US" dirty="0">
                <a:latin typeface="Calibri" pitchFamily="34" charset="0"/>
              </a:rPr>
              <a:t>and their staff work directly with troubled youths.  Among other things, they monitor a young person’s compliance with restitution and community service and arrange for services </a:t>
            </a:r>
            <a:r>
              <a:rPr lang="en-US" dirty="0" smtClean="0">
                <a:latin typeface="Calibri" pitchFamily="34" charset="0"/>
              </a:rPr>
              <a:t>young people need.</a:t>
            </a:r>
          </a:p>
          <a:p>
            <a:pPr eaLnBrk="1" hangingPunct="1">
              <a:buFont typeface="Arial" charset="0"/>
              <a:buChar char="•"/>
            </a:pPr>
            <a:endParaRPr lang="en-US" dirty="0" smtClean="0">
              <a:latin typeface="Calibri" pitchFamily="34" charset="0"/>
            </a:endParaRPr>
          </a:p>
          <a:p>
            <a:pPr eaLnBrk="1" hangingPunct="1">
              <a:buFont typeface="Arial" charset="0"/>
              <a:buChar char="•"/>
            </a:pPr>
            <a:r>
              <a:rPr lang="en-US" b="1" dirty="0">
                <a:latin typeface="Calibri" pitchFamily="34" charset="0"/>
              </a:rPr>
              <a:t> </a:t>
            </a:r>
            <a:r>
              <a:rPr lang="en-US" b="1" dirty="0">
                <a:solidFill>
                  <a:schemeClr val="accent3">
                    <a:lumMod val="50000"/>
                  </a:schemeClr>
                </a:solidFill>
                <a:latin typeface="Calibri" pitchFamily="34" charset="0"/>
              </a:rPr>
              <a:t>Court Reporters </a:t>
            </a:r>
            <a:r>
              <a:rPr lang="en-US" dirty="0">
                <a:latin typeface="Calibri" pitchFamily="34" charset="0"/>
              </a:rPr>
              <a:t>keep a record of trials and hearings and provide clerical support to judges</a:t>
            </a:r>
            <a:r>
              <a:rPr lang="en-US" dirty="0" smtClean="0">
                <a:latin typeface="Calibri" pitchFamily="34" charset="0"/>
              </a:rPr>
              <a:t>.</a:t>
            </a:r>
            <a:endParaRPr lang="en-US" b="1" dirty="0">
              <a:latin typeface="Calibri"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219200" y="533400"/>
            <a:ext cx="8077200" cy="838200"/>
          </a:xfrm>
        </p:spPr>
        <p:txBody>
          <a:bodyPr/>
          <a:lstStyle/>
          <a:p>
            <a:pPr eaLnBrk="1" fontAlgn="auto" hangingPunct="1">
              <a:spcAft>
                <a:spcPts val="0"/>
              </a:spcAft>
              <a:defRPr/>
            </a:pPr>
            <a:r>
              <a:rPr lang="en-US" dirty="0" smtClean="0">
                <a:solidFill>
                  <a:schemeClr val="accent3">
                    <a:lumMod val="50000"/>
                  </a:schemeClr>
                </a:solidFill>
                <a:latin typeface="Bookman Old Style" pitchFamily="18" charset="0"/>
              </a:rPr>
              <a:t>Judicial Branch People</a:t>
            </a:r>
            <a:endParaRPr lang="en-US" dirty="0">
              <a:solidFill>
                <a:schemeClr val="accent3">
                  <a:lumMod val="50000"/>
                </a:schemeClr>
              </a:solidFill>
              <a:latin typeface="Bookman Old Style" pitchFamily="18" charset="0"/>
            </a:endParaRPr>
          </a:p>
        </p:txBody>
      </p:sp>
      <p:sp>
        <p:nvSpPr>
          <p:cNvPr id="5" name="TextBox 5"/>
          <p:cNvSpPr txBox="1">
            <a:spLocks noChangeArrowheads="1"/>
          </p:cNvSpPr>
          <p:nvPr/>
        </p:nvSpPr>
        <p:spPr bwMode="auto">
          <a:xfrm>
            <a:off x="1143000" y="1752600"/>
            <a:ext cx="7315200"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 typeface="Arial" charset="0"/>
              <a:buChar char="•"/>
            </a:pPr>
            <a:r>
              <a:rPr lang="en-US" b="1" dirty="0">
                <a:solidFill>
                  <a:srgbClr val="1D3B24"/>
                </a:solidFill>
                <a:latin typeface="Calibri" pitchFamily="34" charset="0"/>
              </a:rPr>
              <a:t> </a:t>
            </a:r>
            <a:r>
              <a:rPr lang="en-US" b="1" dirty="0">
                <a:solidFill>
                  <a:schemeClr val="accent3">
                    <a:lumMod val="50000"/>
                  </a:schemeClr>
                </a:solidFill>
                <a:latin typeface="Calibri" pitchFamily="34" charset="0"/>
              </a:rPr>
              <a:t>Court Attendants </a:t>
            </a:r>
            <a:r>
              <a:rPr lang="en-US" dirty="0">
                <a:latin typeface="Calibri" pitchFamily="34" charset="0"/>
              </a:rPr>
              <a:t>assist with jury management, provide clerical </a:t>
            </a:r>
            <a:r>
              <a:rPr lang="en-US" dirty="0" smtClean="0">
                <a:latin typeface="Calibri" pitchFamily="34" charset="0"/>
              </a:rPr>
              <a:t>support for </a:t>
            </a:r>
            <a:r>
              <a:rPr lang="en-US" dirty="0">
                <a:latin typeface="Calibri" pitchFamily="34" charset="0"/>
              </a:rPr>
              <a:t>judges, </a:t>
            </a:r>
            <a:r>
              <a:rPr lang="en-US" dirty="0" smtClean="0">
                <a:latin typeface="Calibri" pitchFamily="34" charset="0"/>
              </a:rPr>
              <a:t>facilitate courtroom proceedings, and </a:t>
            </a:r>
            <a:r>
              <a:rPr lang="en-US" dirty="0">
                <a:latin typeface="Calibri" pitchFamily="34" charset="0"/>
              </a:rPr>
              <a:t>assist clerk of court offices.  </a:t>
            </a:r>
          </a:p>
          <a:p>
            <a:pPr eaLnBrk="1" hangingPunct="1">
              <a:buFont typeface="Arial" charset="0"/>
              <a:buChar char="•"/>
            </a:pPr>
            <a:endParaRPr lang="en-US" dirty="0">
              <a:latin typeface="Calibri" pitchFamily="34" charset="0"/>
            </a:endParaRPr>
          </a:p>
          <a:p>
            <a:pPr eaLnBrk="1" hangingPunct="1">
              <a:buFont typeface="Arial" charset="0"/>
              <a:buChar char="•"/>
            </a:pPr>
            <a:r>
              <a:rPr lang="en-US" b="1" dirty="0">
                <a:solidFill>
                  <a:srgbClr val="1D3B24"/>
                </a:solidFill>
                <a:latin typeface="Calibri" pitchFamily="34" charset="0"/>
              </a:rPr>
              <a:t> </a:t>
            </a:r>
            <a:r>
              <a:rPr lang="en-US" b="1" dirty="0">
                <a:solidFill>
                  <a:schemeClr val="accent3">
                    <a:lumMod val="50000"/>
                  </a:schemeClr>
                </a:solidFill>
                <a:latin typeface="Calibri" pitchFamily="34" charset="0"/>
              </a:rPr>
              <a:t>Information Technology </a:t>
            </a:r>
            <a:r>
              <a:rPr lang="en-US" dirty="0">
                <a:latin typeface="Calibri" pitchFamily="34" charset="0"/>
              </a:rPr>
              <a:t>staff manage and maintain all judicial branch technology including computer equipment, ICIS, and EDMS; manage data centers servers, network equipment, and software; develop custom computer programs; and provide training.</a:t>
            </a:r>
          </a:p>
          <a:p>
            <a:pPr eaLnBrk="1" hangingPunct="1">
              <a:buFont typeface="Arial" charset="0"/>
              <a:buChar char="•"/>
            </a:pPr>
            <a:endParaRPr lang="en-US" dirty="0">
              <a:latin typeface="Calibri" pitchFamily="34" charset="0"/>
            </a:endParaRPr>
          </a:p>
          <a:p>
            <a:pPr eaLnBrk="1" hangingPunct="1">
              <a:buFont typeface="Arial" charset="0"/>
              <a:buChar char="•"/>
            </a:pPr>
            <a:r>
              <a:rPr lang="en-US" dirty="0">
                <a:latin typeface="Calibri" pitchFamily="34" charset="0"/>
              </a:rPr>
              <a:t> </a:t>
            </a:r>
            <a:r>
              <a:rPr lang="en-US" b="1" dirty="0">
                <a:solidFill>
                  <a:schemeClr val="accent3">
                    <a:lumMod val="50000"/>
                  </a:schemeClr>
                </a:solidFill>
                <a:latin typeface="Calibri" pitchFamily="34" charset="0"/>
              </a:rPr>
              <a:t>Law Clerks </a:t>
            </a:r>
            <a:r>
              <a:rPr lang="en-US" dirty="0">
                <a:latin typeface="Calibri" pitchFamily="34" charset="0"/>
              </a:rPr>
              <a:t>assist judges by conducting legal research and analysis, drafting routine court orders, and performing other </a:t>
            </a:r>
            <a:r>
              <a:rPr lang="en-US" dirty="0" smtClean="0">
                <a:latin typeface="Calibri" pitchFamily="34" charset="0"/>
              </a:rPr>
              <a:t>important law-related </a:t>
            </a:r>
            <a:r>
              <a:rPr lang="en-US" dirty="0">
                <a:latin typeface="Calibri" pitchFamily="34" charset="0"/>
              </a:rPr>
              <a:t>duties</a:t>
            </a:r>
            <a:r>
              <a:rPr lang="en-US" dirty="0" smtClean="0">
                <a:latin typeface="Calibri" pitchFamily="34" charset="0"/>
              </a:rPr>
              <a:t>.</a:t>
            </a:r>
          </a:p>
          <a:p>
            <a:pPr eaLnBrk="1" hangingPunct="1">
              <a:buFont typeface="Arial" charset="0"/>
              <a:buChar char="•"/>
            </a:pPr>
            <a:endParaRPr lang="en-US" dirty="0">
              <a:latin typeface="Calibri" pitchFamily="34" charset="0"/>
            </a:endParaRPr>
          </a:p>
          <a:p>
            <a:pPr eaLnBrk="1" hangingPunct="1"/>
            <a:r>
              <a:rPr lang="en-US" dirty="0">
                <a:latin typeface="Calibri" pitchFamily="34" charset="0"/>
              </a:rPr>
              <a:t>In addition, many other court employees work to serve the public and to fulfill the mission of the courts.</a:t>
            </a:r>
          </a:p>
        </p:txBody>
      </p:sp>
      <p:sp>
        <p:nvSpPr>
          <p:cNvPr id="4" name="Slide Number Placeholder 3"/>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4</a:t>
            </a:fld>
            <a:endParaRPr lang="en-US" b="0" dirty="0">
              <a:solidFill>
                <a:schemeClr val="tx1"/>
              </a:solidFill>
              <a:latin typeface="Calibri" pitchFamily="34" charset="0"/>
            </a:endParaRPr>
          </a:p>
        </p:txBody>
      </p:sp>
    </p:spTree>
    <p:extLst>
      <p:ext uri="{BB962C8B-B14F-4D97-AF65-F5344CB8AC3E}">
        <p14:creationId xmlns:p14="http://schemas.microsoft.com/office/powerpoint/2010/main" val="32571175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219200" y="533400"/>
            <a:ext cx="8077200" cy="838200"/>
          </a:xfrm>
        </p:spPr>
        <p:txBody>
          <a:bodyPr>
            <a:normAutofit/>
          </a:bodyPr>
          <a:lstStyle/>
          <a:p>
            <a:pPr eaLnBrk="1" fontAlgn="auto" hangingPunct="1">
              <a:spcAft>
                <a:spcPts val="0"/>
              </a:spcAft>
              <a:defRPr/>
            </a:pPr>
            <a:r>
              <a:rPr lang="en-US" dirty="0" smtClean="0">
                <a:solidFill>
                  <a:schemeClr val="accent3">
                    <a:lumMod val="50000"/>
                  </a:schemeClr>
                </a:solidFill>
                <a:latin typeface="Bookman Old Style" pitchFamily="18" charset="0"/>
              </a:rPr>
              <a:t>Court Resources in Perspective</a:t>
            </a:r>
            <a:endParaRPr lang="en-US" dirty="0">
              <a:solidFill>
                <a:schemeClr val="accent3">
                  <a:lumMod val="50000"/>
                </a:schemeClr>
              </a:solidFill>
              <a:latin typeface="Bookman Old Style" pitchFamily="18" charset="0"/>
            </a:endParaRPr>
          </a:p>
        </p:txBody>
      </p:sp>
      <p:sp>
        <p:nvSpPr>
          <p:cNvPr id="12" name="TextBox 11"/>
          <p:cNvSpPr txBox="1"/>
          <p:nvPr/>
        </p:nvSpPr>
        <p:spPr>
          <a:xfrm>
            <a:off x="1676400" y="5772944"/>
            <a:ext cx="3276600" cy="646112"/>
          </a:xfrm>
          <a:prstGeom prst="rect">
            <a:avLst/>
          </a:prstGeom>
          <a:noFill/>
        </p:spPr>
        <p:txBody>
          <a:bodyPr>
            <a:spAutoFit/>
          </a:bodyPr>
          <a:lstStyle/>
          <a:p>
            <a:pPr fontAlgn="auto">
              <a:spcBef>
                <a:spcPts val="0"/>
              </a:spcBef>
              <a:spcAft>
                <a:spcPts val="0"/>
              </a:spcAft>
              <a:defRPr/>
            </a:pPr>
            <a:r>
              <a:rPr lang="en-US" b="1" dirty="0">
                <a:solidFill>
                  <a:schemeClr val="accent3">
                    <a:lumMod val="50000"/>
                  </a:schemeClr>
                </a:solidFill>
                <a:latin typeface="Calibri" pitchFamily="34" charset="0"/>
                <a:cs typeface="+mn-cs"/>
              </a:rPr>
              <a:t>FY </a:t>
            </a:r>
            <a:r>
              <a:rPr lang="en-US" b="1" dirty="0" smtClean="0">
                <a:solidFill>
                  <a:schemeClr val="accent3">
                    <a:lumMod val="50000"/>
                  </a:schemeClr>
                </a:solidFill>
                <a:latin typeface="Calibri" pitchFamily="34" charset="0"/>
                <a:cs typeface="+mn-cs"/>
              </a:rPr>
              <a:t>14 </a:t>
            </a:r>
            <a:r>
              <a:rPr lang="en-US" b="1" dirty="0">
                <a:solidFill>
                  <a:schemeClr val="accent3">
                    <a:lumMod val="50000"/>
                  </a:schemeClr>
                </a:solidFill>
                <a:latin typeface="Calibri" pitchFamily="34" charset="0"/>
                <a:cs typeface="+mn-cs"/>
              </a:rPr>
              <a:t>All State General Fund </a:t>
            </a:r>
          </a:p>
          <a:p>
            <a:pPr fontAlgn="auto">
              <a:spcBef>
                <a:spcPts val="0"/>
              </a:spcBef>
              <a:spcAft>
                <a:spcPts val="0"/>
              </a:spcAft>
              <a:defRPr/>
            </a:pPr>
            <a:r>
              <a:rPr lang="en-US" b="1" dirty="0">
                <a:solidFill>
                  <a:schemeClr val="accent3">
                    <a:lumMod val="50000"/>
                  </a:schemeClr>
                </a:solidFill>
                <a:latin typeface="Calibri" pitchFamily="34" charset="0"/>
                <a:cs typeface="+mn-cs"/>
              </a:rPr>
              <a:t>Appropriations = </a:t>
            </a:r>
            <a:r>
              <a:rPr lang="en-US" b="1" dirty="0" smtClean="0">
                <a:solidFill>
                  <a:schemeClr val="accent3">
                    <a:lumMod val="50000"/>
                  </a:schemeClr>
                </a:solidFill>
                <a:latin typeface="Calibri" pitchFamily="34" charset="0"/>
                <a:cs typeface="+mn-cs"/>
              </a:rPr>
              <a:t>$6.5 </a:t>
            </a:r>
            <a:r>
              <a:rPr lang="en-US" b="1" dirty="0">
                <a:solidFill>
                  <a:schemeClr val="accent3">
                    <a:lumMod val="50000"/>
                  </a:schemeClr>
                </a:solidFill>
                <a:latin typeface="Calibri" pitchFamily="34" charset="0"/>
                <a:cs typeface="+mn-cs"/>
              </a:rPr>
              <a:t>billion</a:t>
            </a:r>
          </a:p>
        </p:txBody>
      </p:sp>
      <p:sp>
        <p:nvSpPr>
          <p:cNvPr id="13" name="TextBox 12"/>
          <p:cNvSpPr txBox="1"/>
          <p:nvPr/>
        </p:nvSpPr>
        <p:spPr>
          <a:xfrm>
            <a:off x="5410200" y="2838450"/>
            <a:ext cx="3505200" cy="2062103"/>
          </a:xfrm>
          <a:prstGeom prst="rect">
            <a:avLst/>
          </a:prstGeom>
          <a:noFill/>
        </p:spPr>
        <p:txBody>
          <a:bodyPr>
            <a:spAutoFit/>
          </a:bodyPr>
          <a:lstStyle/>
          <a:p>
            <a:pPr fontAlgn="auto">
              <a:spcBef>
                <a:spcPts val="0"/>
              </a:spcBef>
              <a:spcAft>
                <a:spcPts val="0"/>
              </a:spcAft>
              <a:defRPr/>
            </a:pPr>
            <a:r>
              <a:rPr lang="en-US" b="1" dirty="0">
                <a:solidFill>
                  <a:schemeClr val="accent3">
                    <a:lumMod val="50000"/>
                  </a:schemeClr>
                </a:solidFill>
                <a:latin typeface="Calibri" pitchFamily="34" charset="0"/>
                <a:cs typeface="+mn-cs"/>
              </a:rPr>
              <a:t>FY </a:t>
            </a:r>
            <a:r>
              <a:rPr lang="en-US" b="1" dirty="0" smtClean="0">
                <a:solidFill>
                  <a:schemeClr val="accent3">
                    <a:lumMod val="50000"/>
                  </a:schemeClr>
                </a:solidFill>
                <a:latin typeface="Calibri" pitchFamily="34" charset="0"/>
                <a:cs typeface="+mn-cs"/>
              </a:rPr>
              <a:t>14 </a:t>
            </a:r>
            <a:r>
              <a:rPr lang="en-US" b="1" dirty="0">
                <a:solidFill>
                  <a:schemeClr val="accent3">
                    <a:lumMod val="50000"/>
                  </a:schemeClr>
                </a:solidFill>
                <a:latin typeface="Calibri" pitchFamily="34" charset="0"/>
                <a:cs typeface="+mn-cs"/>
              </a:rPr>
              <a:t>Iowa Judicial Branch Appropriations = $</a:t>
            </a:r>
            <a:r>
              <a:rPr lang="en-US" b="1" dirty="0" smtClean="0">
                <a:solidFill>
                  <a:schemeClr val="accent3">
                    <a:lumMod val="50000"/>
                  </a:schemeClr>
                </a:solidFill>
                <a:latin typeface="Calibri" pitchFamily="34" charset="0"/>
                <a:cs typeface="+mn-cs"/>
              </a:rPr>
              <a:t>168.7 million*, </a:t>
            </a:r>
            <a:endParaRPr lang="en-US" b="1" dirty="0">
              <a:solidFill>
                <a:schemeClr val="accent3">
                  <a:lumMod val="50000"/>
                </a:schemeClr>
              </a:solidFill>
              <a:latin typeface="Calibri" pitchFamily="34" charset="0"/>
              <a:cs typeface="+mn-cs"/>
            </a:endParaRPr>
          </a:p>
          <a:p>
            <a:pPr fontAlgn="auto">
              <a:spcBef>
                <a:spcPts val="0"/>
              </a:spcBef>
              <a:spcAft>
                <a:spcPts val="0"/>
              </a:spcAft>
              <a:defRPr/>
            </a:pPr>
            <a:r>
              <a:rPr lang="en-US" b="1" dirty="0">
                <a:solidFill>
                  <a:schemeClr val="accent3">
                    <a:lumMod val="50000"/>
                  </a:schemeClr>
                </a:solidFill>
                <a:latin typeface="Calibri" pitchFamily="34" charset="0"/>
                <a:cs typeface="+mn-cs"/>
              </a:rPr>
              <a:t>or </a:t>
            </a:r>
            <a:r>
              <a:rPr lang="en-US" b="1" dirty="0" smtClean="0">
                <a:solidFill>
                  <a:schemeClr val="accent3">
                    <a:lumMod val="50000"/>
                  </a:schemeClr>
                </a:solidFill>
                <a:latin typeface="Calibri" pitchFamily="34" charset="0"/>
                <a:cs typeface="+mn-cs"/>
              </a:rPr>
              <a:t>2.6% </a:t>
            </a:r>
            <a:r>
              <a:rPr lang="en-US" b="1" dirty="0">
                <a:solidFill>
                  <a:schemeClr val="accent3">
                    <a:lumMod val="50000"/>
                  </a:schemeClr>
                </a:solidFill>
                <a:latin typeface="Calibri" pitchFamily="34" charset="0"/>
                <a:cs typeface="+mn-cs"/>
              </a:rPr>
              <a:t>of all General Fund </a:t>
            </a:r>
            <a:r>
              <a:rPr lang="en-US" b="1" dirty="0" smtClean="0">
                <a:solidFill>
                  <a:schemeClr val="accent3">
                    <a:lumMod val="50000"/>
                  </a:schemeClr>
                </a:solidFill>
                <a:latin typeface="Calibri" pitchFamily="34" charset="0"/>
                <a:cs typeface="+mn-cs"/>
              </a:rPr>
              <a:t>Appropriations.</a:t>
            </a:r>
          </a:p>
          <a:p>
            <a:pPr fontAlgn="auto">
              <a:spcBef>
                <a:spcPts val="0"/>
              </a:spcBef>
              <a:spcAft>
                <a:spcPts val="0"/>
              </a:spcAft>
              <a:defRPr/>
            </a:pPr>
            <a:endParaRPr lang="en-US" sz="1400" b="1" dirty="0" smtClean="0">
              <a:solidFill>
                <a:srgbClr val="1D3B24"/>
              </a:solidFill>
              <a:latin typeface="Calibri" pitchFamily="34" charset="0"/>
              <a:cs typeface="+mn-cs"/>
            </a:endParaRPr>
          </a:p>
          <a:p>
            <a:pPr fontAlgn="auto">
              <a:spcBef>
                <a:spcPts val="0"/>
              </a:spcBef>
              <a:spcAft>
                <a:spcPts val="0"/>
              </a:spcAft>
              <a:defRPr/>
            </a:pPr>
            <a:r>
              <a:rPr lang="en-US" sz="1400" b="1" dirty="0" smtClean="0">
                <a:solidFill>
                  <a:srgbClr val="1D3B24"/>
                </a:solidFill>
                <a:latin typeface="Calibri" pitchFamily="34" charset="0"/>
                <a:cs typeface="+mn-cs"/>
              </a:rPr>
              <a:t>*$165.6 </a:t>
            </a:r>
            <a:r>
              <a:rPr lang="en-US" sz="1400" b="1" dirty="0">
                <a:solidFill>
                  <a:srgbClr val="1D3B24"/>
                </a:solidFill>
                <a:latin typeface="Calibri" pitchFamily="34" charset="0"/>
                <a:cs typeface="+mn-cs"/>
              </a:rPr>
              <a:t>million for operations and </a:t>
            </a:r>
            <a:endParaRPr lang="en-US" sz="1400" b="1" dirty="0" smtClean="0">
              <a:solidFill>
                <a:srgbClr val="1D3B24"/>
              </a:solidFill>
              <a:latin typeface="Calibri" pitchFamily="34" charset="0"/>
              <a:cs typeface="+mn-cs"/>
            </a:endParaRPr>
          </a:p>
          <a:p>
            <a:pPr fontAlgn="auto">
              <a:spcBef>
                <a:spcPts val="0"/>
              </a:spcBef>
              <a:spcAft>
                <a:spcPts val="0"/>
              </a:spcAft>
              <a:defRPr/>
            </a:pPr>
            <a:r>
              <a:rPr lang="en-US" sz="1400" b="1" dirty="0" smtClean="0">
                <a:solidFill>
                  <a:srgbClr val="1D3B24"/>
                </a:solidFill>
                <a:latin typeface="Calibri" pitchFamily="34" charset="0"/>
                <a:cs typeface="+mn-cs"/>
              </a:rPr>
              <a:t>$</a:t>
            </a:r>
            <a:r>
              <a:rPr lang="en-US" sz="1400" b="1" dirty="0">
                <a:solidFill>
                  <a:srgbClr val="1D3B24"/>
                </a:solidFill>
                <a:latin typeface="Calibri" pitchFamily="34" charset="0"/>
                <a:cs typeface="+mn-cs"/>
              </a:rPr>
              <a:t>3.1 million for the Jury and Witness Revolving Fund</a:t>
            </a:r>
          </a:p>
        </p:txBody>
      </p:sp>
      <p:sp>
        <p:nvSpPr>
          <p:cNvPr id="6" name="TextBox 5"/>
          <p:cNvSpPr txBox="1"/>
          <p:nvPr/>
        </p:nvSpPr>
        <p:spPr>
          <a:xfrm>
            <a:off x="1447800" y="1371600"/>
            <a:ext cx="6248400" cy="461963"/>
          </a:xfrm>
          <a:prstGeom prst="rect">
            <a:avLst/>
          </a:prstGeom>
          <a:noFill/>
        </p:spPr>
        <p:txBody>
          <a:bodyPr>
            <a:spAutoFit/>
          </a:bodyPr>
          <a:lstStyle/>
          <a:p>
            <a:pPr algn="ctr" fontAlgn="auto">
              <a:spcBef>
                <a:spcPts val="0"/>
              </a:spcBef>
              <a:spcAft>
                <a:spcPts val="0"/>
              </a:spcAft>
              <a:defRPr/>
            </a:pPr>
            <a:r>
              <a:rPr lang="en-US" sz="2400" b="1" dirty="0">
                <a:solidFill>
                  <a:schemeClr val="accent3">
                    <a:lumMod val="50000"/>
                  </a:schemeClr>
                </a:solidFill>
                <a:latin typeface="Calibri" pitchFamily="34" charset="0"/>
                <a:cs typeface="+mn-cs"/>
              </a:rPr>
              <a:t>Iowa General Fund Appropriations  (FY </a:t>
            </a:r>
            <a:r>
              <a:rPr lang="en-US" sz="2400" b="1" dirty="0" smtClean="0">
                <a:solidFill>
                  <a:schemeClr val="accent3">
                    <a:lumMod val="50000"/>
                  </a:schemeClr>
                </a:solidFill>
                <a:latin typeface="Calibri" pitchFamily="34" charset="0"/>
                <a:cs typeface="+mn-cs"/>
              </a:rPr>
              <a:t>2014)</a:t>
            </a:r>
            <a:endParaRPr lang="en-US" sz="2400" dirty="0">
              <a:solidFill>
                <a:schemeClr val="accent3">
                  <a:lumMod val="50000"/>
                </a:schemeClr>
              </a:solidFill>
              <a:latin typeface="Calibri" pitchFamily="34" charset="0"/>
              <a:cs typeface="+mn-cs"/>
            </a:endParaRPr>
          </a:p>
        </p:txBody>
      </p:sp>
      <p:graphicFrame>
        <p:nvGraphicFramePr>
          <p:cNvPr id="9" name="Chart 8"/>
          <p:cNvGraphicFramePr>
            <a:graphicFrameLocks/>
          </p:cNvGraphicFramePr>
          <p:nvPr>
            <p:extLst>
              <p:ext uri="{D42A27DB-BD31-4B8C-83A1-F6EECF244321}">
                <p14:modId xmlns:p14="http://schemas.microsoft.com/office/powerpoint/2010/main" val="1675922936"/>
              </p:ext>
            </p:extLst>
          </p:nvPr>
        </p:nvGraphicFramePr>
        <p:xfrm>
          <a:off x="0" y="2100262"/>
          <a:ext cx="6172200" cy="3876675"/>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p:cNvSpPr txBox="1"/>
          <p:nvPr/>
        </p:nvSpPr>
        <p:spPr>
          <a:xfrm>
            <a:off x="2438400" y="1809690"/>
            <a:ext cx="838200" cy="400110"/>
          </a:xfrm>
          <a:prstGeom prst="rect">
            <a:avLst/>
          </a:prstGeom>
          <a:noFill/>
        </p:spPr>
        <p:txBody>
          <a:bodyPr wrap="square">
            <a:spAutoFit/>
          </a:bodyPr>
          <a:lstStyle/>
          <a:p>
            <a:pPr fontAlgn="auto">
              <a:spcBef>
                <a:spcPts val="0"/>
              </a:spcBef>
              <a:spcAft>
                <a:spcPts val="0"/>
              </a:spcAft>
              <a:defRPr/>
            </a:pPr>
            <a:r>
              <a:rPr lang="en-US" sz="2000" b="1" dirty="0" smtClean="0">
                <a:solidFill>
                  <a:srgbClr val="1D3B24"/>
                </a:solidFill>
                <a:latin typeface="Calibri" pitchFamily="34" charset="0"/>
                <a:cs typeface="+mn-cs"/>
              </a:rPr>
              <a:t>2.6%</a:t>
            </a:r>
            <a:endParaRPr lang="en-US" sz="2000" b="1" dirty="0">
              <a:solidFill>
                <a:srgbClr val="1D3B24"/>
              </a:solidFill>
              <a:latin typeface="Calibri" pitchFamily="34" charset="0"/>
              <a:cs typeface="+mn-cs"/>
            </a:endParaRPr>
          </a:p>
        </p:txBody>
      </p:sp>
      <p:sp>
        <p:nvSpPr>
          <p:cNvPr id="4" name="Slide Number Placeholder 3"/>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5</a:t>
            </a:fld>
            <a:endParaRPr lang="en-US" b="0" dirty="0">
              <a:solidFill>
                <a:schemeClr val="tx1"/>
              </a:solidFill>
              <a:latin typeface="Calibri" pitchFamily="34" charset="0"/>
            </a:endParaRPr>
          </a:p>
        </p:txBody>
      </p:sp>
      <p:graphicFrame>
        <p:nvGraphicFramePr>
          <p:cNvPr id="11" name="Chart 10"/>
          <p:cNvGraphicFramePr>
            <a:graphicFrameLocks/>
          </p:cNvGraphicFramePr>
          <p:nvPr>
            <p:extLst>
              <p:ext uri="{D42A27DB-BD31-4B8C-83A1-F6EECF244321}">
                <p14:modId xmlns:p14="http://schemas.microsoft.com/office/powerpoint/2010/main" val="1568541407"/>
              </p:ext>
            </p:extLst>
          </p:nvPr>
        </p:nvGraphicFramePr>
        <p:xfrm>
          <a:off x="-152400" y="2023347"/>
          <a:ext cx="6172200" cy="3876675"/>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219200" y="762000"/>
            <a:ext cx="8077200" cy="838200"/>
          </a:xfrm>
        </p:spPr>
        <p:txBody>
          <a:bodyPr>
            <a:normAutofit fontScale="90000"/>
          </a:bodyPr>
          <a:lstStyle/>
          <a:p>
            <a:pPr fontAlgn="auto">
              <a:spcBef>
                <a:spcPts val="0"/>
              </a:spcBef>
              <a:spcAft>
                <a:spcPts val="0"/>
              </a:spcAft>
              <a:defRPr/>
            </a:pPr>
            <a:r>
              <a:rPr lang="en-US" dirty="0">
                <a:solidFill>
                  <a:schemeClr val="accent3">
                    <a:lumMod val="50000"/>
                  </a:schemeClr>
                </a:solidFill>
                <a:latin typeface="Bookman Old Style" pitchFamily="18" charset="0"/>
              </a:rPr>
              <a:t>In </a:t>
            </a:r>
            <a:r>
              <a:rPr lang="en-US" dirty="0" smtClean="0">
                <a:solidFill>
                  <a:schemeClr val="accent3">
                    <a:lumMod val="50000"/>
                  </a:schemeClr>
                </a:solidFill>
                <a:latin typeface="Bookman Old Style" pitchFamily="18" charset="0"/>
              </a:rPr>
              <a:t>2013 </a:t>
            </a:r>
            <a:r>
              <a:rPr lang="en-US" dirty="0">
                <a:solidFill>
                  <a:schemeClr val="accent3">
                    <a:lumMod val="50000"/>
                  </a:schemeClr>
                </a:solidFill>
                <a:latin typeface="Bookman Old Style" pitchFamily="18" charset="0"/>
              </a:rPr>
              <a:t>Iowa Courts Generated </a:t>
            </a:r>
            <a:r>
              <a:rPr lang="en-US" dirty="0" smtClean="0">
                <a:solidFill>
                  <a:srgbClr val="1D3B24"/>
                </a:solidFill>
                <a:latin typeface="Bookman Old Style" pitchFamily="18" charset="0"/>
              </a:rPr>
              <a:t/>
            </a:r>
            <a:br>
              <a:rPr lang="en-US" dirty="0" smtClean="0">
                <a:solidFill>
                  <a:srgbClr val="1D3B24"/>
                </a:solidFill>
                <a:latin typeface="Bookman Old Style" pitchFamily="18" charset="0"/>
              </a:rPr>
            </a:br>
            <a:r>
              <a:rPr lang="en-US" dirty="0" smtClean="0">
                <a:solidFill>
                  <a:srgbClr val="1D3B24"/>
                </a:solidFill>
                <a:latin typeface="Bookman Old Style" pitchFamily="18" charset="0"/>
              </a:rPr>
              <a:t>    </a:t>
            </a:r>
            <a:r>
              <a:rPr lang="en-US" b="1" dirty="0" smtClean="0">
                <a:solidFill>
                  <a:schemeClr val="accent6">
                    <a:lumMod val="75000"/>
                  </a:schemeClr>
                </a:solidFill>
                <a:latin typeface="Bookman Old Style" pitchFamily="18" charset="0"/>
              </a:rPr>
              <a:t>$163 </a:t>
            </a:r>
            <a:r>
              <a:rPr lang="en-US" b="1" dirty="0">
                <a:solidFill>
                  <a:schemeClr val="accent6">
                    <a:lumMod val="75000"/>
                  </a:schemeClr>
                </a:solidFill>
                <a:latin typeface="Bookman Old Style" pitchFamily="18" charset="0"/>
              </a:rPr>
              <a:t>Million in Revenue</a:t>
            </a:r>
            <a:endParaRPr lang="en-US" dirty="0">
              <a:latin typeface="Bookman Old Style" pitchFamily="18" charset="0"/>
            </a:endParaRPr>
          </a:p>
        </p:txBody>
      </p:sp>
      <p:graphicFrame>
        <p:nvGraphicFramePr>
          <p:cNvPr id="10" name="Chart 9"/>
          <p:cNvGraphicFramePr>
            <a:graphicFrameLocks/>
          </p:cNvGraphicFramePr>
          <p:nvPr>
            <p:extLst>
              <p:ext uri="{D42A27DB-BD31-4B8C-83A1-F6EECF244321}">
                <p14:modId xmlns:p14="http://schemas.microsoft.com/office/powerpoint/2010/main" val="1489222865"/>
              </p:ext>
            </p:extLst>
          </p:nvPr>
        </p:nvGraphicFramePr>
        <p:xfrm>
          <a:off x="-76200" y="2286000"/>
          <a:ext cx="6934200" cy="4648200"/>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Box 13"/>
          <p:cNvSpPr txBox="1"/>
          <p:nvPr/>
        </p:nvSpPr>
        <p:spPr>
          <a:xfrm>
            <a:off x="5486400" y="2286000"/>
            <a:ext cx="3505200" cy="4478149"/>
          </a:xfrm>
          <a:prstGeom prst="rect">
            <a:avLst/>
          </a:prstGeom>
          <a:noFill/>
        </p:spPr>
        <p:txBody>
          <a:bodyPr wrap="square">
            <a:spAutoFit/>
          </a:bodyPr>
          <a:lstStyle/>
          <a:p>
            <a:pPr fontAlgn="auto">
              <a:spcBef>
                <a:spcPts val="0"/>
              </a:spcBef>
              <a:spcAft>
                <a:spcPts val="0"/>
              </a:spcAft>
              <a:defRPr/>
            </a:pPr>
            <a:r>
              <a:rPr lang="en-US" sz="1500" dirty="0">
                <a:latin typeface="Calibri" pitchFamily="34" charset="0"/>
                <a:cs typeface="+mn-cs"/>
              </a:rPr>
              <a:t>Each year, with the aid of several state and local government entities, </a:t>
            </a:r>
            <a:r>
              <a:rPr lang="en-US" sz="1500" dirty="0" smtClean="0">
                <a:latin typeface="Calibri" pitchFamily="34" charset="0"/>
                <a:cs typeface="+mn-cs"/>
              </a:rPr>
              <a:t>Iowa </a:t>
            </a:r>
            <a:r>
              <a:rPr lang="en-US" sz="1500" dirty="0">
                <a:latin typeface="Calibri" pitchFamily="34" charset="0"/>
                <a:cs typeface="+mn-cs"/>
              </a:rPr>
              <a:t>courts collect millions of dollars in fines and fees that directly benefit state and local government. In FY </a:t>
            </a:r>
            <a:r>
              <a:rPr lang="en-US" sz="1500" dirty="0" smtClean="0">
                <a:latin typeface="Calibri" pitchFamily="34" charset="0"/>
                <a:cs typeface="+mn-cs"/>
              </a:rPr>
              <a:t>2013, </a:t>
            </a:r>
            <a:r>
              <a:rPr lang="en-US" sz="1500" dirty="0">
                <a:latin typeface="Calibri" pitchFamily="34" charset="0"/>
                <a:cs typeface="+mn-cs"/>
              </a:rPr>
              <a:t>the $</a:t>
            </a:r>
            <a:r>
              <a:rPr lang="en-US" sz="1500" dirty="0" smtClean="0">
                <a:latin typeface="Calibri" pitchFamily="34" charset="0"/>
                <a:cs typeface="+mn-cs"/>
              </a:rPr>
              <a:t>163 </a:t>
            </a:r>
            <a:r>
              <a:rPr lang="en-US" sz="1500" dirty="0">
                <a:latin typeface="Calibri" pitchFamily="34" charset="0"/>
                <a:cs typeface="+mn-cs"/>
              </a:rPr>
              <a:t>million generated by Iowa’s courts was distributed as follows</a:t>
            </a:r>
            <a:r>
              <a:rPr lang="en-US" sz="1500" dirty="0" smtClean="0">
                <a:latin typeface="Calibri" pitchFamily="34" charset="0"/>
                <a:cs typeface="+mn-cs"/>
              </a:rPr>
              <a:t>:</a:t>
            </a:r>
          </a:p>
          <a:p>
            <a:pPr fontAlgn="auto">
              <a:spcBef>
                <a:spcPts val="0"/>
              </a:spcBef>
              <a:spcAft>
                <a:spcPts val="0"/>
              </a:spcAft>
              <a:defRPr/>
            </a:pPr>
            <a:endParaRPr lang="en-US" sz="1500" b="1" dirty="0">
              <a:solidFill>
                <a:srgbClr val="1D3B24"/>
              </a:solidFill>
              <a:latin typeface="Calibri" pitchFamily="34" charset="0"/>
              <a:cs typeface="+mn-cs"/>
            </a:endParaRPr>
          </a:p>
          <a:p>
            <a:pPr fontAlgn="auto">
              <a:spcBef>
                <a:spcPts val="0"/>
              </a:spcBef>
              <a:spcAft>
                <a:spcPts val="0"/>
              </a:spcAft>
              <a:defRPr/>
            </a:pPr>
            <a:r>
              <a:rPr lang="en-US" sz="1500" b="1" dirty="0">
                <a:solidFill>
                  <a:schemeClr val="accent2">
                    <a:lumMod val="50000"/>
                  </a:schemeClr>
                </a:solidFill>
                <a:latin typeface="Calibri" pitchFamily="34" charset="0"/>
                <a:cs typeface="+mn-cs"/>
              </a:rPr>
              <a:t>$</a:t>
            </a:r>
            <a:r>
              <a:rPr lang="en-US" sz="1500" b="1" dirty="0" smtClean="0">
                <a:solidFill>
                  <a:schemeClr val="accent2">
                    <a:lumMod val="50000"/>
                  </a:schemeClr>
                </a:solidFill>
                <a:latin typeface="Calibri" pitchFamily="34" charset="0"/>
                <a:cs typeface="+mn-cs"/>
              </a:rPr>
              <a:t>111.2 </a:t>
            </a:r>
            <a:r>
              <a:rPr lang="en-US" sz="1500" b="1" dirty="0">
                <a:solidFill>
                  <a:schemeClr val="accent2">
                    <a:lumMod val="50000"/>
                  </a:schemeClr>
                </a:solidFill>
                <a:latin typeface="Calibri" pitchFamily="34" charset="0"/>
                <a:cs typeface="+mn-cs"/>
              </a:rPr>
              <a:t>million</a:t>
            </a:r>
            <a:r>
              <a:rPr lang="en-US" sz="1500" b="1" dirty="0">
                <a:latin typeface="Calibri" pitchFamily="34" charset="0"/>
                <a:cs typeface="+mn-cs"/>
              </a:rPr>
              <a:t>—Iowa General Fund</a:t>
            </a:r>
          </a:p>
          <a:p>
            <a:pPr fontAlgn="auto">
              <a:spcBef>
                <a:spcPts val="0"/>
              </a:spcBef>
              <a:spcAft>
                <a:spcPts val="0"/>
              </a:spcAft>
              <a:defRPr/>
            </a:pPr>
            <a:r>
              <a:rPr lang="en-US" sz="1500" b="1" dirty="0">
                <a:solidFill>
                  <a:schemeClr val="accent2">
                    <a:lumMod val="50000"/>
                  </a:schemeClr>
                </a:solidFill>
                <a:latin typeface="Calibri" pitchFamily="34" charset="0"/>
                <a:cs typeface="+mn-cs"/>
              </a:rPr>
              <a:t>$</a:t>
            </a:r>
            <a:r>
              <a:rPr lang="en-US" sz="1500" b="1" dirty="0" smtClean="0">
                <a:solidFill>
                  <a:schemeClr val="accent2">
                    <a:lumMod val="50000"/>
                  </a:schemeClr>
                </a:solidFill>
                <a:latin typeface="Calibri" pitchFamily="34" charset="0"/>
                <a:cs typeface="+mn-cs"/>
              </a:rPr>
              <a:t>19.5 million </a:t>
            </a:r>
            <a:r>
              <a:rPr lang="en-US" sz="1500" b="1" dirty="0" smtClean="0">
                <a:latin typeface="Calibri" pitchFamily="34" charset="0"/>
                <a:cs typeface="+mn-cs"/>
              </a:rPr>
              <a:t>—</a:t>
            </a:r>
            <a:r>
              <a:rPr lang="en-US" sz="1500" b="1" dirty="0">
                <a:latin typeface="Calibri" pitchFamily="34" charset="0"/>
                <a:cs typeface="+mn-cs"/>
              </a:rPr>
              <a:t>Cities and Counties </a:t>
            </a:r>
          </a:p>
          <a:p>
            <a:pPr fontAlgn="auto">
              <a:spcBef>
                <a:spcPts val="0"/>
              </a:spcBef>
              <a:spcAft>
                <a:spcPts val="0"/>
              </a:spcAft>
              <a:defRPr/>
            </a:pPr>
            <a:r>
              <a:rPr lang="en-US" sz="1500" b="1" dirty="0">
                <a:solidFill>
                  <a:schemeClr val="accent2">
                    <a:lumMod val="50000"/>
                  </a:schemeClr>
                </a:solidFill>
                <a:latin typeface="Calibri" pitchFamily="34" charset="0"/>
                <a:cs typeface="+mn-cs"/>
              </a:rPr>
              <a:t>$15.0 </a:t>
            </a:r>
            <a:r>
              <a:rPr lang="en-US" sz="1500" b="1" dirty="0" smtClean="0">
                <a:solidFill>
                  <a:schemeClr val="accent2">
                    <a:lumMod val="50000"/>
                  </a:schemeClr>
                </a:solidFill>
                <a:latin typeface="Calibri" pitchFamily="34" charset="0"/>
                <a:cs typeface="+mn-cs"/>
              </a:rPr>
              <a:t>million </a:t>
            </a:r>
            <a:r>
              <a:rPr lang="en-US" sz="1500" b="1" dirty="0" smtClean="0">
                <a:latin typeface="Calibri" pitchFamily="34" charset="0"/>
                <a:cs typeface="+mn-cs"/>
              </a:rPr>
              <a:t>—</a:t>
            </a:r>
            <a:r>
              <a:rPr lang="en-US" sz="1500" b="1" dirty="0">
                <a:latin typeface="Calibri" pitchFamily="34" charset="0"/>
                <a:cs typeface="+mn-cs"/>
              </a:rPr>
              <a:t>Prison Infrastructure Fund</a:t>
            </a:r>
          </a:p>
          <a:p>
            <a:pPr fontAlgn="auto">
              <a:spcBef>
                <a:spcPts val="0"/>
              </a:spcBef>
              <a:spcAft>
                <a:spcPts val="0"/>
              </a:spcAft>
              <a:defRPr/>
            </a:pPr>
            <a:r>
              <a:rPr lang="en-US" sz="1500" b="1" dirty="0">
                <a:solidFill>
                  <a:schemeClr val="accent2">
                    <a:lumMod val="50000"/>
                  </a:schemeClr>
                </a:solidFill>
                <a:latin typeface="Calibri" pitchFamily="34" charset="0"/>
                <a:cs typeface="+mn-cs"/>
              </a:rPr>
              <a:t>$</a:t>
            </a:r>
            <a:r>
              <a:rPr lang="en-US" sz="1500" b="1" dirty="0" smtClean="0">
                <a:solidFill>
                  <a:schemeClr val="accent2">
                    <a:lumMod val="50000"/>
                  </a:schemeClr>
                </a:solidFill>
                <a:latin typeface="Calibri" pitchFamily="34" charset="0"/>
                <a:cs typeface="+mn-cs"/>
              </a:rPr>
              <a:t>5.0 million </a:t>
            </a:r>
            <a:r>
              <a:rPr lang="en-US" sz="1500" b="1" dirty="0" smtClean="0">
                <a:latin typeface="Calibri" pitchFamily="34" charset="0"/>
                <a:cs typeface="+mn-cs"/>
              </a:rPr>
              <a:t>—</a:t>
            </a:r>
            <a:r>
              <a:rPr lang="en-US" sz="1500" b="1" dirty="0">
                <a:latin typeface="Calibri" pitchFamily="34" charset="0"/>
                <a:cs typeface="+mn-cs"/>
              </a:rPr>
              <a:t>Attorney General </a:t>
            </a:r>
            <a:r>
              <a:rPr lang="en-US" sz="1500" b="1" dirty="0" smtClean="0">
                <a:latin typeface="Calibri" pitchFamily="34" charset="0"/>
                <a:cs typeface="+mn-cs"/>
              </a:rPr>
              <a:t>Victim</a:t>
            </a:r>
          </a:p>
          <a:p>
            <a:pPr fontAlgn="auto">
              <a:spcBef>
                <a:spcPts val="0"/>
              </a:spcBef>
              <a:spcAft>
                <a:spcPts val="0"/>
              </a:spcAft>
              <a:defRPr/>
            </a:pPr>
            <a:r>
              <a:rPr lang="en-US" sz="1500" b="1" dirty="0" smtClean="0">
                <a:latin typeface="Calibri" pitchFamily="34" charset="0"/>
                <a:cs typeface="+mn-cs"/>
              </a:rPr>
              <a:t> </a:t>
            </a:r>
            <a:r>
              <a:rPr lang="en-US" sz="1500" b="1" dirty="0">
                <a:latin typeface="Calibri" pitchFamily="34" charset="0"/>
                <a:cs typeface="+mn-cs"/>
              </a:rPr>
              <a:t> </a:t>
            </a:r>
            <a:r>
              <a:rPr lang="en-US" sz="1500" b="1" dirty="0" smtClean="0">
                <a:latin typeface="Calibri" pitchFamily="34" charset="0"/>
                <a:cs typeface="+mn-cs"/>
              </a:rPr>
              <a:t>                         Compensation </a:t>
            </a:r>
            <a:r>
              <a:rPr lang="en-US" sz="1500" b="1" dirty="0">
                <a:latin typeface="Calibri" pitchFamily="34" charset="0"/>
                <a:cs typeface="+mn-cs"/>
              </a:rPr>
              <a:t>Fund</a:t>
            </a:r>
          </a:p>
          <a:p>
            <a:pPr fontAlgn="auto">
              <a:spcBef>
                <a:spcPts val="0"/>
              </a:spcBef>
              <a:spcAft>
                <a:spcPts val="0"/>
              </a:spcAft>
              <a:defRPr/>
            </a:pPr>
            <a:r>
              <a:rPr lang="en-US" sz="1500" b="1" dirty="0">
                <a:solidFill>
                  <a:schemeClr val="accent2">
                    <a:lumMod val="50000"/>
                  </a:schemeClr>
                </a:solidFill>
                <a:latin typeface="Calibri" pitchFamily="34" charset="0"/>
                <a:cs typeface="+mn-cs"/>
              </a:rPr>
              <a:t>$</a:t>
            </a:r>
            <a:r>
              <a:rPr lang="en-US" sz="1500" b="1" dirty="0" smtClean="0">
                <a:solidFill>
                  <a:schemeClr val="accent2">
                    <a:lumMod val="50000"/>
                  </a:schemeClr>
                </a:solidFill>
                <a:latin typeface="Calibri" pitchFamily="34" charset="0"/>
                <a:cs typeface="+mn-cs"/>
              </a:rPr>
              <a:t>5.4 million </a:t>
            </a:r>
            <a:r>
              <a:rPr lang="en-US" sz="1500" b="1" dirty="0" smtClean="0">
                <a:latin typeface="Calibri" pitchFamily="34" charset="0"/>
                <a:cs typeface="+mn-cs"/>
              </a:rPr>
              <a:t>—</a:t>
            </a:r>
            <a:r>
              <a:rPr lang="en-US" sz="1500" b="1" dirty="0">
                <a:latin typeface="Calibri" pitchFamily="34" charset="0"/>
                <a:cs typeface="+mn-cs"/>
              </a:rPr>
              <a:t>Court Technology </a:t>
            </a:r>
            <a:r>
              <a:rPr lang="en-US" sz="1500" b="1" dirty="0" smtClean="0">
                <a:latin typeface="Calibri" pitchFamily="34" charset="0"/>
                <a:cs typeface="+mn-cs"/>
              </a:rPr>
              <a:t>and</a:t>
            </a:r>
          </a:p>
          <a:p>
            <a:pPr fontAlgn="auto">
              <a:spcBef>
                <a:spcPts val="0"/>
              </a:spcBef>
              <a:spcAft>
                <a:spcPts val="0"/>
              </a:spcAft>
              <a:defRPr/>
            </a:pPr>
            <a:r>
              <a:rPr lang="en-US" sz="1500" b="1" dirty="0" smtClean="0">
                <a:latin typeface="Calibri" pitchFamily="34" charset="0"/>
                <a:cs typeface="+mn-cs"/>
              </a:rPr>
              <a:t>                           Enhancement </a:t>
            </a:r>
            <a:r>
              <a:rPr lang="en-US" sz="1500" b="1" dirty="0">
                <a:latin typeface="Calibri" pitchFamily="34" charset="0"/>
                <a:cs typeface="+mn-cs"/>
              </a:rPr>
              <a:t>Fund</a:t>
            </a:r>
          </a:p>
          <a:p>
            <a:pPr fontAlgn="auto">
              <a:spcBef>
                <a:spcPts val="0"/>
              </a:spcBef>
              <a:spcAft>
                <a:spcPts val="0"/>
              </a:spcAft>
              <a:defRPr/>
            </a:pPr>
            <a:r>
              <a:rPr lang="en-US" sz="1500" b="1" dirty="0">
                <a:solidFill>
                  <a:schemeClr val="accent2">
                    <a:lumMod val="50000"/>
                  </a:schemeClr>
                </a:solidFill>
                <a:latin typeface="Calibri" pitchFamily="34" charset="0"/>
                <a:cs typeface="+mn-cs"/>
              </a:rPr>
              <a:t>$</a:t>
            </a:r>
            <a:r>
              <a:rPr lang="en-US" sz="1500" b="1" dirty="0" smtClean="0">
                <a:solidFill>
                  <a:schemeClr val="accent2">
                    <a:lumMod val="50000"/>
                  </a:schemeClr>
                </a:solidFill>
                <a:latin typeface="Calibri" pitchFamily="34" charset="0"/>
                <a:cs typeface="+mn-cs"/>
              </a:rPr>
              <a:t>3.1 mill</a:t>
            </a:r>
            <a:r>
              <a:rPr lang="en-US" sz="1500" b="1" dirty="0" smtClean="0">
                <a:solidFill>
                  <a:srgbClr val="1D3B24"/>
                </a:solidFill>
                <a:latin typeface="Calibri" pitchFamily="34" charset="0"/>
                <a:cs typeface="+mn-cs"/>
              </a:rPr>
              <a:t>ion </a:t>
            </a:r>
            <a:r>
              <a:rPr lang="en-US" sz="1500" b="1" dirty="0" smtClean="0">
                <a:latin typeface="Calibri" pitchFamily="34" charset="0"/>
                <a:cs typeface="+mn-cs"/>
              </a:rPr>
              <a:t>—</a:t>
            </a:r>
            <a:r>
              <a:rPr lang="en-US" sz="1500" b="1" dirty="0">
                <a:latin typeface="Calibri" pitchFamily="34" charset="0"/>
                <a:cs typeface="+mn-cs"/>
              </a:rPr>
              <a:t>Department of </a:t>
            </a:r>
            <a:endParaRPr lang="en-US" sz="1500" b="1" dirty="0" smtClean="0">
              <a:latin typeface="Calibri" pitchFamily="34" charset="0"/>
              <a:cs typeface="+mn-cs"/>
            </a:endParaRPr>
          </a:p>
          <a:p>
            <a:pPr fontAlgn="auto">
              <a:spcBef>
                <a:spcPts val="0"/>
              </a:spcBef>
              <a:spcAft>
                <a:spcPts val="0"/>
              </a:spcAft>
              <a:defRPr/>
            </a:pPr>
            <a:r>
              <a:rPr lang="en-US" sz="1500" b="1" dirty="0" smtClean="0">
                <a:latin typeface="Calibri" pitchFamily="34" charset="0"/>
                <a:cs typeface="+mn-cs"/>
              </a:rPr>
              <a:t>                           Transportation</a:t>
            </a:r>
            <a:endParaRPr lang="en-US" sz="1500" b="1" dirty="0">
              <a:latin typeface="Calibri" pitchFamily="34" charset="0"/>
              <a:cs typeface="+mn-cs"/>
            </a:endParaRPr>
          </a:p>
          <a:p>
            <a:pPr fontAlgn="auto">
              <a:spcBef>
                <a:spcPts val="0"/>
              </a:spcBef>
              <a:spcAft>
                <a:spcPts val="0"/>
              </a:spcAft>
              <a:defRPr/>
            </a:pPr>
            <a:r>
              <a:rPr lang="en-US" sz="1500" b="1" dirty="0" smtClean="0">
                <a:solidFill>
                  <a:schemeClr val="accent2">
                    <a:lumMod val="50000"/>
                  </a:schemeClr>
                </a:solidFill>
                <a:latin typeface="Calibri" pitchFamily="34" charset="0"/>
                <a:cs typeface="+mn-cs"/>
              </a:rPr>
              <a:t>$3.7 million </a:t>
            </a:r>
            <a:r>
              <a:rPr lang="en-US" sz="1500" b="1" dirty="0" smtClean="0">
                <a:latin typeface="Calibri" pitchFamily="34" charset="0"/>
                <a:cs typeface="+mn-cs"/>
              </a:rPr>
              <a:t>—</a:t>
            </a:r>
            <a:r>
              <a:rPr lang="en-US" sz="1500" b="1" dirty="0">
                <a:latin typeface="Calibri" pitchFamily="34" charset="0"/>
                <a:cs typeface="+mn-cs"/>
              </a:rPr>
              <a:t>CCU </a:t>
            </a:r>
            <a:r>
              <a:rPr lang="en-US" sz="1500" b="1" dirty="0" smtClean="0">
                <a:latin typeface="Calibri" pitchFamily="34" charset="0"/>
                <a:cs typeface="+mn-cs"/>
              </a:rPr>
              <a:t>Collection/Third Party 	      Collector </a:t>
            </a:r>
            <a:r>
              <a:rPr lang="en-US" sz="1500" b="1" dirty="0">
                <a:latin typeface="Calibri" pitchFamily="34" charset="0"/>
                <a:cs typeface="+mn-cs"/>
              </a:rPr>
              <a:t>Fee</a:t>
            </a:r>
          </a:p>
        </p:txBody>
      </p:sp>
      <p:sp>
        <p:nvSpPr>
          <p:cNvPr id="4" name="Slide Number Placeholder 3"/>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6</a:t>
            </a:fld>
            <a:endParaRPr lang="en-US" b="0" dirty="0">
              <a:solidFill>
                <a:schemeClr val="tx1"/>
              </a:solidFill>
              <a:latin typeface="Calibri" pitchFamily="34" charset="0"/>
            </a:endParaRPr>
          </a:p>
        </p:txBody>
      </p:sp>
      <p:cxnSp>
        <p:nvCxnSpPr>
          <p:cNvPr id="6" name="Straight Connector 5"/>
          <p:cNvCxnSpPr/>
          <p:nvPr/>
        </p:nvCxnSpPr>
        <p:spPr>
          <a:xfrm flipH="1">
            <a:off x="1905000" y="5943600"/>
            <a:ext cx="152400" cy="76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44769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a:spLocks noGrp="1"/>
          </p:cNvSpPr>
          <p:nvPr>
            <p:ph type="title"/>
          </p:nvPr>
        </p:nvSpPr>
        <p:spPr>
          <a:xfrm>
            <a:off x="1219200" y="685800"/>
            <a:ext cx="6781800" cy="533400"/>
          </a:xfrm>
        </p:spPr>
        <p:txBody>
          <a:bodyPr>
            <a:noAutofit/>
          </a:bodyPr>
          <a:lstStyle/>
          <a:p>
            <a:pPr>
              <a:defRPr/>
            </a:pPr>
            <a:r>
              <a:rPr lang="en-US" dirty="0" smtClean="0">
                <a:solidFill>
                  <a:schemeClr val="accent3">
                    <a:lumMod val="50000"/>
                  </a:schemeClr>
                </a:solidFill>
                <a:latin typeface="Bookman Old Style" pitchFamily="18" charset="0"/>
              </a:rPr>
              <a:t>2014 State of the Judiciary</a:t>
            </a:r>
            <a:endParaRPr lang="en-US" dirty="0">
              <a:solidFill>
                <a:schemeClr val="accent3">
                  <a:lumMod val="50000"/>
                </a:schemeClr>
              </a:solidFill>
              <a:latin typeface="Bookman Old Style" pitchFamily="18" charset="0"/>
            </a:endParaRPr>
          </a:p>
        </p:txBody>
      </p:sp>
      <p:sp>
        <p:nvSpPr>
          <p:cNvPr id="22532" name="TextBox 6"/>
          <p:cNvSpPr txBox="1">
            <a:spLocks noChangeArrowheads="1"/>
          </p:cNvSpPr>
          <p:nvPr/>
        </p:nvSpPr>
        <p:spPr bwMode="auto">
          <a:xfrm>
            <a:off x="1524000" y="2133600"/>
            <a:ext cx="6553200" cy="2839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auto">
              <a:spcBef>
                <a:spcPts val="0"/>
              </a:spcBef>
              <a:spcAft>
                <a:spcPts val="0"/>
              </a:spcAft>
              <a:defRPr/>
            </a:pPr>
            <a:r>
              <a:rPr lang="en-US" sz="2400" i="1" dirty="0">
                <a:solidFill>
                  <a:schemeClr val="accent6">
                    <a:lumMod val="75000"/>
                  </a:schemeClr>
                </a:solidFill>
                <a:latin typeface="Calibri" pitchFamily="34" charset="0"/>
              </a:rPr>
              <a:t>“Our progress comes from the power of support and cooperation.  Our goals can be achieved through this power of support and cooperation.  Together, we can build the best court system in the </a:t>
            </a:r>
            <a:r>
              <a:rPr lang="en-US" sz="2400" i="1" dirty="0" smtClean="0">
                <a:solidFill>
                  <a:schemeClr val="accent6">
                    <a:lumMod val="75000"/>
                  </a:schemeClr>
                </a:solidFill>
                <a:latin typeface="Calibri" pitchFamily="34" charset="0"/>
              </a:rPr>
              <a:t>nation.”</a:t>
            </a:r>
            <a:endParaRPr lang="en-US" sz="1050" i="1" dirty="0">
              <a:solidFill>
                <a:schemeClr val="accent6">
                  <a:lumMod val="75000"/>
                </a:schemeClr>
              </a:solidFill>
              <a:latin typeface="Calibri" pitchFamily="34" charset="0"/>
            </a:endParaRPr>
          </a:p>
          <a:p>
            <a:pPr fontAlgn="auto">
              <a:spcBef>
                <a:spcPts val="0"/>
              </a:spcBef>
              <a:spcAft>
                <a:spcPts val="0"/>
              </a:spcAft>
              <a:defRPr/>
            </a:pPr>
            <a:r>
              <a:rPr lang="en-US" sz="1050" i="1" dirty="0" smtClean="0">
                <a:solidFill>
                  <a:schemeClr val="accent6">
                    <a:lumMod val="75000"/>
                  </a:schemeClr>
                </a:solidFill>
                <a:latin typeface="Calibri" pitchFamily="34" charset="0"/>
              </a:rPr>
              <a:t> </a:t>
            </a:r>
          </a:p>
          <a:p>
            <a:pPr algn="r" fontAlgn="auto">
              <a:spcBef>
                <a:spcPts val="0"/>
              </a:spcBef>
              <a:spcAft>
                <a:spcPts val="0"/>
              </a:spcAft>
              <a:defRPr/>
            </a:pPr>
            <a:r>
              <a:rPr lang="en-US" sz="2400" dirty="0" smtClean="0">
                <a:solidFill>
                  <a:schemeClr val="accent6">
                    <a:lumMod val="75000"/>
                  </a:schemeClr>
                </a:solidFill>
                <a:latin typeface="Calibri" pitchFamily="34" charset="0"/>
              </a:rPr>
              <a:t>Chief Justice Mark Cady</a:t>
            </a:r>
          </a:p>
          <a:p>
            <a:pPr algn="r" fontAlgn="auto">
              <a:spcBef>
                <a:spcPts val="0"/>
              </a:spcBef>
              <a:spcAft>
                <a:spcPts val="0"/>
              </a:spcAft>
              <a:defRPr/>
            </a:pPr>
            <a:r>
              <a:rPr lang="en-US" sz="2400" dirty="0" smtClean="0">
                <a:solidFill>
                  <a:schemeClr val="accent6">
                    <a:lumMod val="75000"/>
                  </a:schemeClr>
                </a:solidFill>
                <a:latin typeface="Calibri" pitchFamily="34" charset="0"/>
              </a:rPr>
              <a:t>2014 State of the Judiciary </a:t>
            </a:r>
            <a:endParaRPr lang="en-US" sz="2400" dirty="0">
              <a:latin typeface="Calibri" pitchFamily="34" charset="0"/>
            </a:endParaRPr>
          </a:p>
        </p:txBody>
      </p:sp>
      <p:sp>
        <p:nvSpPr>
          <p:cNvPr id="4" name="Slide Number Placeholder 3"/>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7</a:t>
            </a:fld>
            <a:endParaRPr lang="en-US" b="0" dirty="0">
              <a:solidFill>
                <a:schemeClr val="tx1"/>
              </a:solidFill>
              <a:latin typeface="Calibri" pitchFamily="34" charset="0"/>
            </a:endParaRPr>
          </a:p>
        </p:txBody>
      </p:sp>
    </p:spTree>
    <p:extLst>
      <p:ext uri="{BB962C8B-B14F-4D97-AF65-F5344CB8AC3E}">
        <p14:creationId xmlns:p14="http://schemas.microsoft.com/office/powerpoint/2010/main" val="9373071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a:spLocks noGrp="1"/>
          </p:cNvSpPr>
          <p:nvPr>
            <p:ph type="title"/>
          </p:nvPr>
        </p:nvSpPr>
        <p:spPr>
          <a:xfrm>
            <a:off x="1219200" y="914400"/>
            <a:ext cx="7924800" cy="533400"/>
          </a:xfrm>
        </p:spPr>
        <p:txBody>
          <a:bodyPr>
            <a:noAutofit/>
          </a:bodyPr>
          <a:lstStyle/>
          <a:p>
            <a:pPr>
              <a:defRPr/>
            </a:pPr>
            <a:r>
              <a:rPr lang="en-US" sz="3600" dirty="0" smtClean="0">
                <a:solidFill>
                  <a:schemeClr val="accent3">
                    <a:lumMod val="50000"/>
                  </a:schemeClr>
                </a:solidFill>
                <a:latin typeface="Bookman Old Style" pitchFamily="18" charset="0"/>
              </a:rPr>
              <a:t>Six Priorities of the </a:t>
            </a:r>
            <a:br>
              <a:rPr lang="en-US" sz="3600" dirty="0" smtClean="0">
                <a:solidFill>
                  <a:schemeClr val="accent3">
                    <a:lumMod val="50000"/>
                  </a:schemeClr>
                </a:solidFill>
                <a:latin typeface="Bookman Old Style" pitchFamily="18" charset="0"/>
              </a:rPr>
            </a:br>
            <a:r>
              <a:rPr lang="en-US" sz="3600" dirty="0" smtClean="0">
                <a:solidFill>
                  <a:schemeClr val="accent3">
                    <a:lumMod val="50000"/>
                  </a:schemeClr>
                </a:solidFill>
                <a:latin typeface="Bookman Old Style" pitchFamily="18" charset="0"/>
              </a:rPr>
              <a:t>Iowa Judicial Branch</a:t>
            </a:r>
            <a:endParaRPr lang="en-US" sz="3600" dirty="0">
              <a:solidFill>
                <a:schemeClr val="accent3">
                  <a:lumMod val="50000"/>
                </a:schemeClr>
              </a:solidFill>
              <a:latin typeface="Bookman Old Style" pitchFamily="18" charset="0"/>
            </a:endParaRPr>
          </a:p>
        </p:txBody>
      </p:sp>
      <p:sp>
        <p:nvSpPr>
          <p:cNvPr id="22532" name="TextBox 6"/>
          <p:cNvSpPr txBox="1">
            <a:spLocks noChangeArrowheads="1"/>
          </p:cNvSpPr>
          <p:nvPr/>
        </p:nvSpPr>
        <p:spPr bwMode="auto">
          <a:xfrm>
            <a:off x="1524000" y="2116991"/>
            <a:ext cx="6629400"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342900" indent="-342900" fontAlgn="auto">
              <a:spcBef>
                <a:spcPts val="0"/>
              </a:spcBef>
              <a:spcAft>
                <a:spcPts val="0"/>
              </a:spcAft>
              <a:buFont typeface="Arial" panose="020B0604020202020204" pitchFamily="34" charset="0"/>
              <a:buChar char="•"/>
              <a:defRPr/>
            </a:pPr>
            <a:r>
              <a:rPr lang="en-US" sz="2400" b="1" dirty="0">
                <a:solidFill>
                  <a:schemeClr val="accent6">
                    <a:lumMod val="75000"/>
                  </a:schemeClr>
                </a:solidFill>
                <a:latin typeface="Calibri" pitchFamily="34" charset="0"/>
              </a:rPr>
              <a:t>Protecting Iowa’s </a:t>
            </a:r>
            <a:r>
              <a:rPr lang="en-US" sz="2400" b="1" dirty="0" smtClean="0">
                <a:solidFill>
                  <a:schemeClr val="accent6">
                    <a:lumMod val="75000"/>
                  </a:schemeClr>
                </a:solidFill>
                <a:latin typeface="Calibri" pitchFamily="34" charset="0"/>
              </a:rPr>
              <a:t>children</a:t>
            </a:r>
          </a:p>
          <a:p>
            <a:pPr fontAlgn="auto">
              <a:spcBef>
                <a:spcPts val="0"/>
              </a:spcBef>
              <a:spcAft>
                <a:spcPts val="0"/>
              </a:spcAft>
              <a:defRPr/>
            </a:pPr>
            <a:r>
              <a:rPr lang="en-US" sz="800" b="1" dirty="0" smtClean="0">
                <a:solidFill>
                  <a:schemeClr val="accent6">
                    <a:lumMod val="75000"/>
                  </a:schemeClr>
                </a:solidFill>
                <a:latin typeface="Calibri" pitchFamily="34" charset="0"/>
              </a:rPr>
              <a:t> </a:t>
            </a:r>
          </a:p>
          <a:p>
            <a:pPr marL="342900" indent="-342900" fontAlgn="auto">
              <a:spcBef>
                <a:spcPts val="0"/>
              </a:spcBef>
              <a:spcAft>
                <a:spcPts val="0"/>
              </a:spcAft>
              <a:buFont typeface="Arial" panose="020B0604020202020204" pitchFamily="34" charset="0"/>
              <a:buChar char="•"/>
              <a:defRPr/>
            </a:pPr>
            <a:r>
              <a:rPr lang="en-US" sz="2400" b="1" dirty="0" smtClean="0">
                <a:solidFill>
                  <a:schemeClr val="accent3">
                    <a:lumMod val="50000"/>
                  </a:schemeClr>
                </a:solidFill>
                <a:latin typeface="Calibri" pitchFamily="34" charset="0"/>
              </a:rPr>
              <a:t>Providing </a:t>
            </a:r>
            <a:r>
              <a:rPr lang="en-US" sz="2400" b="1" dirty="0">
                <a:solidFill>
                  <a:schemeClr val="accent3">
                    <a:lumMod val="50000"/>
                  </a:schemeClr>
                </a:solidFill>
                <a:latin typeface="Calibri" pitchFamily="34" charset="0"/>
              </a:rPr>
              <a:t>full-time access to </a:t>
            </a:r>
            <a:r>
              <a:rPr lang="en-US" sz="2400" b="1" dirty="0" smtClean="0">
                <a:solidFill>
                  <a:schemeClr val="accent3">
                    <a:lumMod val="50000"/>
                  </a:schemeClr>
                </a:solidFill>
                <a:latin typeface="Calibri" pitchFamily="34" charset="0"/>
              </a:rPr>
              <a:t>justice</a:t>
            </a:r>
          </a:p>
          <a:p>
            <a:pPr fontAlgn="auto">
              <a:spcBef>
                <a:spcPts val="0"/>
              </a:spcBef>
              <a:spcAft>
                <a:spcPts val="0"/>
              </a:spcAft>
              <a:defRPr/>
            </a:pPr>
            <a:r>
              <a:rPr lang="en-US" sz="800" b="1" dirty="0">
                <a:solidFill>
                  <a:schemeClr val="accent6">
                    <a:lumMod val="75000"/>
                  </a:schemeClr>
                </a:solidFill>
                <a:latin typeface="Calibri" pitchFamily="34" charset="0"/>
              </a:rPr>
              <a:t> </a:t>
            </a:r>
          </a:p>
          <a:p>
            <a:pPr marL="342900" indent="-342900" fontAlgn="auto">
              <a:spcBef>
                <a:spcPts val="0"/>
              </a:spcBef>
              <a:spcAft>
                <a:spcPts val="0"/>
              </a:spcAft>
              <a:buFont typeface="Arial" panose="020B0604020202020204" pitchFamily="34" charset="0"/>
              <a:buChar char="•"/>
              <a:defRPr/>
            </a:pPr>
            <a:r>
              <a:rPr lang="en-US" sz="2400" b="1" dirty="0" smtClean="0">
                <a:solidFill>
                  <a:schemeClr val="accent6">
                    <a:lumMod val="75000"/>
                  </a:schemeClr>
                </a:solidFill>
                <a:latin typeface="Calibri" pitchFamily="34" charset="0"/>
              </a:rPr>
              <a:t>Operating </a:t>
            </a:r>
            <a:r>
              <a:rPr lang="en-US" sz="2400" b="1" dirty="0">
                <a:solidFill>
                  <a:schemeClr val="accent6">
                    <a:lumMod val="75000"/>
                  </a:schemeClr>
                </a:solidFill>
                <a:latin typeface="Calibri" pitchFamily="34" charset="0"/>
              </a:rPr>
              <a:t>an efficient, full-service court </a:t>
            </a:r>
            <a:r>
              <a:rPr lang="en-US" sz="2400" b="1" dirty="0" smtClean="0">
                <a:solidFill>
                  <a:schemeClr val="accent6">
                    <a:lumMod val="75000"/>
                  </a:schemeClr>
                </a:solidFill>
                <a:latin typeface="Calibri" pitchFamily="34" charset="0"/>
              </a:rPr>
              <a:t>system </a:t>
            </a:r>
          </a:p>
          <a:p>
            <a:pPr fontAlgn="auto">
              <a:spcBef>
                <a:spcPts val="0"/>
              </a:spcBef>
              <a:spcAft>
                <a:spcPts val="0"/>
              </a:spcAft>
              <a:defRPr/>
            </a:pPr>
            <a:endParaRPr lang="en-US" sz="800" b="1" dirty="0">
              <a:solidFill>
                <a:schemeClr val="accent6">
                  <a:lumMod val="75000"/>
                </a:schemeClr>
              </a:solidFill>
              <a:latin typeface="Calibri" pitchFamily="34" charset="0"/>
            </a:endParaRPr>
          </a:p>
          <a:p>
            <a:pPr marL="342900" indent="-342900" fontAlgn="auto">
              <a:spcBef>
                <a:spcPts val="0"/>
              </a:spcBef>
              <a:spcAft>
                <a:spcPts val="0"/>
              </a:spcAft>
              <a:buFont typeface="Arial" panose="020B0604020202020204" pitchFamily="34" charset="0"/>
              <a:buChar char="•"/>
              <a:defRPr/>
            </a:pPr>
            <a:r>
              <a:rPr lang="en-US" sz="2400" b="1" dirty="0">
                <a:solidFill>
                  <a:schemeClr val="accent3">
                    <a:lumMod val="50000"/>
                  </a:schemeClr>
                </a:solidFill>
                <a:latin typeface="Calibri" pitchFamily="34" charset="0"/>
              </a:rPr>
              <a:t>Providing faster and less costly resolution of legal </a:t>
            </a:r>
            <a:r>
              <a:rPr lang="en-US" sz="2400" b="1" dirty="0" smtClean="0">
                <a:solidFill>
                  <a:schemeClr val="accent3">
                    <a:lumMod val="50000"/>
                  </a:schemeClr>
                </a:solidFill>
                <a:latin typeface="Calibri" pitchFamily="34" charset="0"/>
              </a:rPr>
              <a:t>disputes</a:t>
            </a:r>
          </a:p>
          <a:p>
            <a:pPr fontAlgn="auto">
              <a:spcBef>
                <a:spcPts val="0"/>
              </a:spcBef>
              <a:spcAft>
                <a:spcPts val="0"/>
              </a:spcAft>
              <a:defRPr/>
            </a:pPr>
            <a:endParaRPr lang="en-US" sz="800" b="1" dirty="0">
              <a:solidFill>
                <a:schemeClr val="accent3">
                  <a:lumMod val="50000"/>
                </a:schemeClr>
              </a:solidFill>
              <a:latin typeface="Calibri" pitchFamily="34" charset="0"/>
            </a:endParaRPr>
          </a:p>
          <a:p>
            <a:pPr marL="342900" indent="-342900" fontAlgn="auto">
              <a:spcBef>
                <a:spcPts val="0"/>
              </a:spcBef>
              <a:spcAft>
                <a:spcPts val="0"/>
              </a:spcAft>
              <a:buFont typeface="Arial" panose="020B0604020202020204" pitchFamily="34" charset="0"/>
              <a:buChar char="•"/>
              <a:defRPr/>
            </a:pPr>
            <a:r>
              <a:rPr lang="en-US" sz="2400" b="1" dirty="0">
                <a:solidFill>
                  <a:schemeClr val="accent6">
                    <a:lumMod val="75000"/>
                  </a:schemeClr>
                </a:solidFill>
                <a:latin typeface="Calibri" pitchFamily="34" charset="0"/>
              </a:rPr>
              <a:t>Being open and </a:t>
            </a:r>
            <a:r>
              <a:rPr lang="en-US" sz="2400" b="1" dirty="0" smtClean="0">
                <a:solidFill>
                  <a:schemeClr val="accent6">
                    <a:lumMod val="75000"/>
                  </a:schemeClr>
                </a:solidFill>
                <a:latin typeface="Calibri" pitchFamily="34" charset="0"/>
              </a:rPr>
              <a:t>transparent</a:t>
            </a:r>
          </a:p>
          <a:p>
            <a:pPr fontAlgn="auto">
              <a:spcBef>
                <a:spcPts val="0"/>
              </a:spcBef>
              <a:spcAft>
                <a:spcPts val="0"/>
              </a:spcAft>
              <a:defRPr/>
            </a:pPr>
            <a:r>
              <a:rPr lang="en-US" sz="800" b="1" dirty="0" smtClean="0">
                <a:solidFill>
                  <a:schemeClr val="accent6">
                    <a:lumMod val="75000"/>
                  </a:schemeClr>
                </a:solidFill>
                <a:latin typeface="Calibri" pitchFamily="34" charset="0"/>
              </a:rPr>
              <a:t> </a:t>
            </a:r>
            <a:endParaRPr lang="en-US" sz="800" b="1" dirty="0">
              <a:solidFill>
                <a:schemeClr val="accent6">
                  <a:lumMod val="75000"/>
                </a:schemeClr>
              </a:solidFill>
              <a:latin typeface="Calibri" pitchFamily="34" charset="0"/>
            </a:endParaRPr>
          </a:p>
          <a:p>
            <a:pPr marL="342900" indent="-342900" fontAlgn="auto">
              <a:spcBef>
                <a:spcPts val="0"/>
              </a:spcBef>
              <a:spcAft>
                <a:spcPts val="0"/>
              </a:spcAft>
              <a:buFont typeface="Arial" panose="020B0604020202020204" pitchFamily="34" charset="0"/>
              <a:buChar char="•"/>
              <a:defRPr/>
            </a:pPr>
            <a:r>
              <a:rPr lang="en-US" sz="2400" b="1" dirty="0">
                <a:solidFill>
                  <a:schemeClr val="accent3">
                    <a:lumMod val="50000"/>
                  </a:schemeClr>
                </a:solidFill>
                <a:latin typeface="Calibri" pitchFamily="34" charset="0"/>
              </a:rPr>
              <a:t>Providing fair and impartial justice for </a:t>
            </a:r>
            <a:r>
              <a:rPr lang="en-US" sz="2400" b="1" dirty="0" smtClean="0">
                <a:solidFill>
                  <a:schemeClr val="accent3">
                    <a:lumMod val="50000"/>
                  </a:schemeClr>
                </a:solidFill>
                <a:latin typeface="Calibri" pitchFamily="34" charset="0"/>
              </a:rPr>
              <a:t>all</a:t>
            </a:r>
            <a:endParaRPr lang="en-US" sz="2400" b="1" dirty="0">
              <a:solidFill>
                <a:schemeClr val="accent3">
                  <a:lumMod val="50000"/>
                </a:schemeClr>
              </a:solidFill>
              <a:latin typeface="Calibri" pitchFamily="34" charset="0"/>
            </a:endParaRPr>
          </a:p>
        </p:txBody>
      </p:sp>
      <p:sp>
        <p:nvSpPr>
          <p:cNvPr id="4" name="Slide Number Placeholder 3"/>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8</a:t>
            </a:fld>
            <a:endParaRPr lang="en-US" b="0" dirty="0">
              <a:solidFill>
                <a:schemeClr val="tx1"/>
              </a:solidFill>
              <a:latin typeface="Calibri" pitchFamily="34" charset="0"/>
            </a:endParaRPr>
          </a:p>
        </p:txBody>
      </p:sp>
    </p:spTree>
    <p:extLst>
      <p:ext uri="{BB962C8B-B14F-4D97-AF65-F5344CB8AC3E}">
        <p14:creationId xmlns:p14="http://schemas.microsoft.com/office/powerpoint/2010/main" val="8774944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219200" y="533400"/>
            <a:ext cx="7239000" cy="838200"/>
          </a:xfrm>
        </p:spPr>
        <p:txBody>
          <a:bodyPr/>
          <a:lstStyle/>
          <a:p>
            <a:pPr>
              <a:defRPr/>
            </a:pPr>
            <a:r>
              <a:rPr lang="en-US" dirty="0">
                <a:solidFill>
                  <a:schemeClr val="accent3">
                    <a:lumMod val="50000"/>
                  </a:schemeClr>
                </a:solidFill>
                <a:latin typeface="Bookman Old Style" pitchFamily="18" charset="0"/>
              </a:rPr>
              <a:t>Protecting Iowa’s </a:t>
            </a:r>
            <a:r>
              <a:rPr lang="en-US" dirty="0" smtClean="0">
                <a:solidFill>
                  <a:schemeClr val="accent3">
                    <a:lumMod val="50000"/>
                  </a:schemeClr>
                </a:solidFill>
                <a:latin typeface="Bookman Old Style" pitchFamily="18" charset="0"/>
              </a:rPr>
              <a:t>Children</a:t>
            </a:r>
            <a:endParaRPr lang="en-US" dirty="0">
              <a:solidFill>
                <a:schemeClr val="accent3">
                  <a:lumMod val="50000"/>
                </a:schemeClr>
              </a:solidFill>
              <a:latin typeface="Bookman Old Style" pitchFamily="18" charset="0"/>
            </a:endParaRPr>
          </a:p>
        </p:txBody>
      </p:sp>
      <p:sp>
        <p:nvSpPr>
          <p:cNvPr id="4" name="Slide Number Placeholder 3"/>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9</a:t>
            </a:fld>
            <a:endParaRPr lang="en-US" b="0" dirty="0">
              <a:solidFill>
                <a:schemeClr val="tx1"/>
              </a:solidFill>
              <a:latin typeface="Calibri" pitchFamily="34" charset="0"/>
            </a:endParaRPr>
          </a:p>
        </p:txBody>
      </p:sp>
      <p:sp>
        <p:nvSpPr>
          <p:cNvPr id="7" name="TextBox 6"/>
          <p:cNvSpPr txBox="1">
            <a:spLocks noChangeArrowheads="1"/>
          </p:cNvSpPr>
          <p:nvPr/>
        </p:nvSpPr>
        <p:spPr bwMode="auto">
          <a:xfrm>
            <a:off x="1524000" y="2133600"/>
            <a:ext cx="6553200" cy="2839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auto">
              <a:spcBef>
                <a:spcPts val="0"/>
              </a:spcBef>
              <a:spcAft>
                <a:spcPts val="0"/>
              </a:spcAft>
              <a:defRPr/>
            </a:pPr>
            <a:r>
              <a:rPr lang="en-US" sz="2400" i="1" dirty="0">
                <a:solidFill>
                  <a:schemeClr val="accent6">
                    <a:lumMod val="75000"/>
                  </a:schemeClr>
                </a:solidFill>
                <a:latin typeface="Calibri" pitchFamily="34" charset="0"/>
              </a:rPr>
              <a:t>“We have strengthened Iowa’s commitment to juvenile justice by adding thirteen juvenile court officers across the state.  This action has improved our ability to meet face-to-face with children who have engaged in delinquent </a:t>
            </a:r>
            <a:r>
              <a:rPr lang="en-US" sz="2400" i="1" dirty="0" smtClean="0">
                <a:solidFill>
                  <a:schemeClr val="accent6">
                    <a:lumMod val="75000"/>
                  </a:schemeClr>
                </a:solidFill>
                <a:latin typeface="Calibri" pitchFamily="34" charset="0"/>
              </a:rPr>
              <a:t>behavior.”</a:t>
            </a:r>
            <a:endParaRPr lang="en-US" sz="1050" i="1" dirty="0">
              <a:solidFill>
                <a:schemeClr val="accent6">
                  <a:lumMod val="75000"/>
                </a:schemeClr>
              </a:solidFill>
              <a:latin typeface="Calibri" pitchFamily="34" charset="0"/>
            </a:endParaRPr>
          </a:p>
          <a:p>
            <a:pPr fontAlgn="auto">
              <a:spcBef>
                <a:spcPts val="0"/>
              </a:spcBef>
              <a:spcAft>
                <a:spcPts val="0"/>
              </a:spcAft>
              <a:defRPr/>
            </a:pPr>
            <a:r>
              <a:rPr lang="en-US" sz="1050" i="1" dirty="0" smtClean="0">
                <a:solidFill>
                  <a:schemeClr val="accent6">
                    <a:lumMod val="75000"/>
                  </a:schemeClr>
                </a:solidFill>
                <a:latin typeface="Calibri" pitchFamily="34" charset="0"/>
              </a:rPr>
              <a:t> </a:t>
            </a:r>
          </a:p>
          <a:p>
            <a:pPr algn="r" fontAlgn="auto">
              <a:spcBef>
                <a:spcPts val="0"/>
              </a:spcBef>
              <a:spcAft>
                <a:spcPts val="0"/>
              </a:spcAft>
              <a:defRPr/>
            </a:pPr>
            <a:r>
              <a:rPr lang="en-US" sz="2400" dirty="0" smtClean="0">
                <a:solidFill>
                  <a:schemeClr val="accent6">
                    <a:lumMod val="75000"/>
                  </a:schemeClr>
                </a:solidFill>
                <a:latin typeface="Calibri" pitchFamily="34" charset="0"/>
              </a:rPr>
              <a:t>Chief Justice Mark Cady</a:t>
            </a:r>
          </a:p>
          <a:p>
            <a:pPr algn="r" fontAlgn="auto">
              <a:spcBef>
                <a:spcPts val="0"/>
              </a:spcBef>
              <a:spcAft>
                <a:spcPts val="0"/>
              </a:spcAft>
              <a:defRPr/>
            </a:pPr>
            <a:r>
              <a:rPr lang="en-US" sz="2400" dirty="0" smtClean="0">
                <a:solidFill>
                  <a:schemeClr val="accent6">
                    <a:lumMod val="75000"/>
                  </a:schemeClr>
                </a:solidFill>
                <a:latin typeface="Calibri" pitchFamily="34" charset="0"/>
              </a:rPr>
              <a:t>2014 State of the Judiciary </a:t>
            </a:r>
            <a:endParaRPr lang="en-US" sz="2400" dirty="0">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219200" y="533400"/>
            <a:ext cx="7239000" cy="838200"/>
          </a:xfrm>
        </p:spPr>
        <p:txBody>
          <a:bodyPr/>
          <a:lstStyle/>
          <a:p>
            <a:pPr>
              <a:defRPr/>
            </a:pPr>
            <a:r>
              <a:rPr lang="en-US" dirty="0">
                <a:solidFill>
                  <a:schemeClr val="accent3">
                    <a:lumMod val="50000"/>
                  </a:schemeClr>
                </a:solidFill>
                <a:latin typeface="Bookman Old Style" pitchFamily="18" charset="0"/>
              </a:rPr>
              <a:t>Protecting Iowa’s Children</a:t>
            </a:r>
          </a:p>
        </p:txBody>
      </p:sp>
      <p:sp>
        <p:nvSpPr>
          <p:cNvPr id="4" name="Slide Number Placeholder 3"/>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10</a:t>
            </a:fld>
            <a:endParaRPr lang="en-US" b="0" dirty="0">
              <a:solidFill>
                <a:schemeClr val="tx1"/>
              </a:solidFill>
              <a:latin typeface="Calibri" pitchFamily="34" charset="0"/>
            </a:endParaRPr>
          </a:p>
        </p:txBody>
      </p:sp>
      <p:sp>
        <p:nvSpPr>
          <p:cNvPr id="7" name="TextBox 6"/>
          <p:cNvSpPr txBox="1"/>
          <p:nvPr/>
        </p:nvSpPr>
        <p:spPr>
          <a:xfrm>
            <a:off x="1219200" y="1905000"/>
            <a:ext cx="7543800" cy="3554819"/>
          </a:xfrm>
          <a:prstGeom prst="rect">
            <a:avLst/>
          </a:prstGeom>
          <a:noFill/>
        </p:spPr>
        <p:txBody>
          <a:bodyPr wrap="square" rtlCol="0">
            <a:spAutoFit/>
          </a:bodyPr>
          <a:lstStyle/>
          <a:p>
            <a:r>
              <a:rPr lang="en-US" sz="2400" dirty="0" smtClean="0">
                <a:solidFill>
                  <a:schemeClr val="accent6">
                    <a:lumMod val="75000"/>
                  </a:schemeClr>
                </a:solidFill>
                <a:latin typeface="Calibri" pitchFamily="34" charset="0"/>
              </a:rPr>
              <a:t>Iowa courts </a:t>
            </a:r>
            <a:r>
              <a:rPr lang="en-US" sz="2400" dirty="0">
                <a:solidFill>
                  <a:schemeClr val="accent6">
                    <a:lumMod val="75000"/>
                  </a:schemeClr>
                </a:solidFill>
                <a:latin typeface="Calibri" pitchFamily="34" charset="0"/>
              </a:rPr>
              <a:t>play a life-altering role in the lives of abused and neglected children.  They decide whether to:</a:t>
            </a:r>
          </a:p>
          <a:p>
            <a:pPr marL="342900" indent="-342900">
              <a:buFont typeface="Arial" panose="020B0604020202020204" pitchFamily="34" charset="0"/>
              <a:buChar char="•"/>
            </a:pPr>
            <a:r>
              <a:rPr lang="en-US" sz="2400" dirty="0">
                <a:solidFill>
                  <a:schemeClr val="accent6">
                    <a:lumMod val="75000"/>
                  </a:schemeClr>
                </a:solidFill>
                <a:latin typeface="Calibri" pitchFamily="34" charset="0"/>
              </a:rPr>
              <a:t> Remove a child from a parent</a:t>
            </a:r>
          </a:p>
          <a:p>
            <a:pPr marL="342900" indent="-342900">
              <a:buFont typeface="Arial" panose="020B0604020202020204" pitchFamily="34" charset="0"/>
              <a:buChar char="•"/>
            </a:pPr>
            <a:r>
              <a:rPr lang="en-US" sz="2400" dirty="0">
                <a:solidFill>
                  <a:schemeClr val="accent6">
                    <a:lumMod val="75000"/>
                  </a:schemeClr>
                </a:solidFill>
                <a:latin typeface="Calibri" pitchFamily="34" charset="0"/>
              </a:rPr>
              <a:t> Place a child in foster care</a:t>
            </a:r>
          </a:p>
          <a:p>
            <a:pPr marL="342900" indent="-342900">
              <a:buFont typeface="Arial" panose="020B0604020202020204" pitchFamily="34" charset="0"/>
              <a:buChar char="•"/>
            </a:pPr>
            <a:r>
              <a:rPr lang="en-US" sz="2400" dirty="0">
                <a:solidFill>
                  <a:schemeClr val="accent6">
                    <a:lumMod val="75000"/>
                  </a:schemeClr>
                </a:solidFill>
                <a:latin typeface="Calibri" pitchFamily="34" charset="0"/>
              </a:rPr>
              <a:t> Reunite a child and parent or terminate parental rights</a:t>
            </a:r>
          </a:p>
          <a:p>
            <a:pPr marL="342900" indent="-342900">
              <a:buFont typeface="Arial" panose="020B0604020202020204" pitchFamily="34" charset="0"/>
              <a:buChar char="•"/>
            </a:pPr>
            <a:r>
              <a:rPr lang="en-US" sz="2400" dirty="0">
                <a:solidFill>
                  <a:schemeClr val="accent6">
                    <a:lumMod val="75000"/>
                  </a:schemeClr>
                </a:solidFill>
                <a:latin typeface="Calibri" pitchFamily="34" charset="0"/>
              </a:rPr>
              <a:t> Allow adoption of a child</a:t>
            </a:r>
          </a:p>
          <a:p>
            <a:endParaRPr lang="en-US" sz="900" dirty="0">
              <a:solidFill>
                <a:schemeClr val="accent6">
                  <a:lumMod val="75000"/>
                </a:schemeClr>
              </a:solidFill>
              <a:latin typeface="Calibri" pitchFamily="34" charset="0"/>
            </a:endParaRPr>
          </a:p>
          <a:p>
            <a:r>
              <a:rPr lang="en-US" sz="2400" b="1" dirty="0">
                <a:solidFill>
                  <a:schemeClr val="accent2">
                    <a:lumMod val="50000"/>
                  </a:schemeClr>
                </a:solidFill>
                <a:latin typeface="Calibri" pitchFamily="34" charset="0"/>
              </a:rPr>
              <a:t>In </a:t>
            </a:r>
            <a:r>
              <a:rPr lang="en-US" sz="2400" b="1" dirty="0" smtClean="0">
                <a:solidFill>
                  <a:schemeClr val="accent2">
                    <a:lumMod val="50000"/>
                  </a:schemeClr>
                </a:solidFill>
                <a:latin typeface="Calibri" pitchFamily="34" charset="0"/>
              </a:rPr>
              <a:t>2013, </a:t>
            </a:r>
            <a:r>
              <a:rPr lang="en-US" sz="2400" b="1" dirty="0">
                <a:solidFill>
                  <a:schemeClr val="accent2">
                    <a:lumMod val="50000"/>
                  </a:schemeClr>
                </a:solidFill>
                <a:latin typeface="Calibri" pitchFamily="34" charset="0"/>
              </a:rPr>
              <a:t>Iowa’s courts presided over:</a:t>
            </a:r>
          </a:p>
          <a:p>
            <a:pPr marL="342900" indent="-342900">
              <a:buFont typeface="Arial" panose="020B0604020202020204" pitchFamily="34" charset="0"/>
              <a:buChar char="•"/>
            </a:pPr>
            <a:r>
              <a:rPr lang="en-US" sz="2400" dirty="0" smtClean="0">
                <a:solidFill>
                  <a:schemeClr val="accent6">
                    <a:lumMod val="75000"/>
                  </a:schemeClr>
                </a:solidFill>
                <a:latin typeface="Calibri" pitchFamily="34" charset="0"/>
              </a:rPr>
              <a:t>5,808 </a:t>
            </a:r>
            <a:r>
              <a:rPr lang="en-US" sz="2400" dirty="0">
                <a:solidFill>
                  <a:schemeClr val="accent6">
                    <a:lumMod val="75000"/>
                  </a:schemeClr>
                </a:solidFill>
                <a:latin typeface="Calibri" pitchFamily="34" charset="0"/>
              </a:rPr>
              <a:t>Child in Need of Assistance cases</a:t>
            </a:r>
          </a:p>
          <a:p>
            <a:pPr marL="342900" indent="-342900">
              <a:buFont typeface="Arial" panose="020B0604020202020204" pitchFamily="34" charset="0"/>
              <a:buChar char="•"/>
            </a:pPr>
            <a:r>
              <a:rPr lang="en-US" sz="2400" dirty="0" smtClean="0">
                <a:solidFill>
                  <a:schemeClr val="accent6">
                    <a:lumMod val="75000"/>
                  </a:schemeClr>
                </a:solidFill>
                <a:latin typeface="Calibri" pitchFamily="34" charset="0"/>
              </a:rPr>
              <a:t>1,913 </a:t>
            </a:r>
            <a:r>
              <a:rPr lang="en-US" sz="2400" dirty="0">
                <a:solidFill>
                  <a:schemeClr val="accent6">
                    <a:lumMod val="75000"/>
                  </a:schemeClr>
                </a:solidFill>
                <a:latin typeface="Calibri" pitchFamily="34" charset="0"/>
              </a:rPr>
              <a:t>Termination of Parental Rights </a:t>
            </a:r>
            <a:endParaRPr lang="en-US" sz="2400" dirty="0"/>
          </a:p>
        </p:txBody>
      </p:sp>
    </p:spTree>
    <p:extLst>
      <p:ext uri="{BB962C8B-B14F-4D97-AF65-F5344CB8AC3E}">
        <p14:creationId xmlns:p14="http://schemas.microsoft.com/office/powerpoint/2010/main" val="10988386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219200" y="533400"/>
            <a:ext cx="7239000" cy="838200"/>
          </a:xfrm>
        </p:spPr>
        <p:txBody>
          <a:bodyPr/>
          <a:lstStyle/>
          <a:p>
            <a:pPr>
              <a:defRPr/>
            </a:pPr>
            <a:r>
              <a:rPr lang="en-US" dirty="0">
                <a:solidFill>
                  <a:schemeClr val="accent3">
                    <a:lumMod val="50000"/>
                  </a:schemeClr>
                </a:solidFill>
                <a:latin typeface="Bookman Old Style" pitchFamily="18" charset="0"/>
              </a:rPr>
              <a:t>Protecting Iowa’s Children</a:t>
            </a:r>
          </a:p>
        </p:txBody>
      </p:sp>
      <p:sp>
        <p:nvSpPr>
          <p:cNvPr id="12291" name="TextBox 5"/>
          <p:cNvSpPr txBox="1">
            <a:spLocks noChangeArrowheads="1"/>
          </p:cNvSpPr>
          <p:nvPr/>
        </p:nvSpPr>
        <p:spPr bwMode="auto">
          <a:xfrm>
            <a:off x="1143000" y="1752600"/>
            <a:ext cx="73152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200" b="1" dirty="0">
                <a:latin typeface="Calibri" pitchFamily="34" charset="0"/>
              </a:rPr>
              <a:t> </a:t>
            </a:r>
            <a:r>
              <a:rPr lang="en-US" sz="2200" b="1" dirty="0">
                <a:solidFill>
                  <a:schemeClr val="accent3">
                    <a:lumMod val="50000"/>
                  </a:schemeClr>
                </a:solidFill>
                <a:latin typeface="Calibri" pitchFamily="34" charset="0"/>
              </a:rPr>
              <a:t>FY </a:t>
            </a:r>
            <a:r>
              <a:rPr lang="en-US" sz="2200" b="1" dirty="0" smtClean="0">
                <a:solidFill>
                  <a:schemeClr val="accent3">
                    <a:lumMod val="50000"/>
                  </a:schemeClr>
                </a:solidFill>
                <a:latin typeface="Calibri" pitchFamily="34" charset="0"/>
              </a:rPr>
              <a:t>14—With </a:t>
            </a:r>
            <a:r>
              <a:rPr lang="en-US" sz="2200" b="1" dirty="0">
                <a:solidFill>
                  <a:schemeClr val="accent3">
                    <a:lumMod val="50000"/>
                  </a:schemeClr>
                </a:solidFill>
                <a:latin typeface="Calibri" pitchFamily="34" charset="0"/>
              </a:rPr>
              <a:t>your </a:t>
            </a:r>
            <a:r>
              <a:rPr lang="en-US" sz="2200" b="1" dirty="0" smtClean="0">
                <a:solidFill>
                  <a:schemeClr val="accent3">
                    <a:lumMod val="50000"/>
                  </a:schemeClr>
                </a:solidFill>
                <a:latin typeface="Calibri" pitchFamily="34" charset="0"/>
              </a:rPr>
              <a:t>support</a:t>
            </a:r>
            <a:endParaRPr lang="en-US" sz="2200" b="1" dirty="0">
              <a:latin typeface="Calibri" pitchFamily="34" charset="0"/>
            </a:endParaRPr>
          </a:p>
        </p:txBody>
      </p:sp>
      <p:sp>
        <p:nvSpPr>
          <p:cNvPr id="4" name="Slide Number Placeholder 3"/>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11</a:t>
            </a:fld>
            <a:endParaRPr lang="en-US" b="0" dirty="0">
              <a:solidFill>
                <a:schemeClr val="tx1"/>
              </a:solidFill>
              <a:latin typeface="Calibri" pitchFamily="34" charset="0"/>
            </a:endParaRPr>
          </a:p>
        </p:txBody>
      </p:sp>
      <p:sp>
        <p:nvSpPr>
          <p:cNvPr id="7" name="TextBox 6"/>
          <p:cNvSpPr txBox="1"/>
          <p:nvPr/>
        </p:nvSpPr>
        <p:spPr>
          <a:xfrm>
            <a:off x="1219200" y="2214265"/>
            <a:ext cx="7010400" cy="3639458"/>
          </a:xfrm>
          <a:prstGeom prst="rect">
            <a:avLst/>
          </a:prstGeom>
          <a:noFill/>
        </p:spPr>
        <p:txBody>
          <a:bodyPr wrap="square" rtlCol="0">
            <a:spAutoFit/>
          </a:bodyPr>
          <a:lstStyle/>
          <a:p>
            <a:r>
              <a:rPr lang="en-US" sz="2000" dirty="0" smtClean="0">
                <a:solidFill>
                  <a:schemeClr val="accent6">
                    <a:lumMod val="75000"/>
                  </a:schemeClr>
                </a:solidFill>
                <a:latin typeface="Calibri" pitchFamily="34" charset="0"/>
              </a:rPr>
              <a:t>Iowa courts protect </a:t>
            </a:r>
            <a:r>
              <a:rPr lang="en-US" sz="2000" dirty="0">
                <a:solidFill>
                  <a:schemeClr val="accent6">
                    <a:lumMod val="75000"/>
                  </a:schemeClr>
                </a:solidFill>
                <a:latin typeface="Calibri" pitchFamily="34" charset="0"/>
              </a:rPr>
              <a:t>Iowa’s </a:t>
            </a:r>
            <a:r>
              <a:rPr lang="en-US" sz="2000" dirty="0" smtClean="0">
                <a:solidFill>
                  <a:schemeClr val="accent6">
                    <a:lumMod val="75000"/>
                  </a:schemeClr>
                </a:solidFill>
                <a:latin typeface="Calibri" pitchFamily="34" charset="0"/>
              </a:rPr>
              <a:t>children who </a:t>
            </a:r>
            <a:r>
              <a:rPr lang="en-US" sz="2000" dirty="0">
                <a:solidFill>
                  <a:schemeClr val="accent6">
                    <a:lumMod val="75000"/>
                  </a:schemeClr>
                </a:solidFill>
                <a:latin typeface="Calibri" pitchFamily="34" charset="0"/>
              </a:rPr>
              <a:t>are </a:t>
            </a:r>
            <a:r>
              <a:rPr lang="en-US" sz="2000" dirty="0" smtClean="0">
                <a:solidFill>
                  <a:schemeClr val="accent6">
                    <a:lumMod val="75000"/>
                  </a:schemeClr>
                </a:solidFill>
                <a:latin typeface="Calibri" pitchFamily="34" charset="0"/>
              </a:rPr>
              <a:t>troubled</a:t>
            </a:r>
            <a:endParaRPr lang="en-US" sz="2000" dirty="0">
              <a:solidFill>
                <a:schemeClr val="accent6">
                  <a:lumMod val="75000"/>
                </a:schemeClr>
              </a:solidFill>
              <a:latin typeface="Calibri" pitchFamily="34" charset="0"/>
            </a:endParaRPr>
          </a:p>
          <a:p>
            <a:pPr marL="342900" indent="-342900">
              <a:buFont typeface="Arial" panose="020B0604020202020204" pitchFamily="34" charset="0"/>
              <a:buChar char="•"/>
            </a:pPr>
            <a:r>
              <a:rPr lang="en-US" sz="2000" dirty="0" smtClean="0">
                <a:solidFill>
                  <a:schemeClr val="accent6">
                    <a:lumMod val="75000"/>
                  </a:schemeClr>
                </a:solidFill>
                <a:latin typeface="Calibri" pitchFamily="34" charset="0"/>
              </a:rPr>
              <a:t>Enabling </a:t>
            </a:r>
            <a:r>
              <a:rPr lang="en-US" sz="2000" dirty="0">
                <a:solidFill>
                  <a:schemeClr val="accent6">
                    <a:lumMod val="75000"/>
                  </a:schemeClr>
                </a:solidFill>
                <a:latin typeface="Calibri" pitchFamily="34" charset="0"/>
              </a:rPr>
              <a:t>Juvenile Court Officers to schedule face-to-face </a:t>
            </a:r>
            <a:r>
              <a:rPr lang="en-US" sz="2000" dirty="0" smtClean="0">
                <a:solidFill>
                  <a:schemeClr val="accent6">
                    <a:lumMod val="75000"/>
                  </a:schemeClr>
                </a:solidFill>
                <a:latin typeface="Calibri" pitchFamily="34" charset="0"/>
              </a:rPr>
              <a:t>meetings with </a:t>
            </a:r>
            <a:r>
              <a:rPr lang="en-US" sz="2000" dirty="0">
                <a:solidFill>
                  <a:schemeClr val="accent6">
                    <a:lumMod val="75000"/>
                  </a:schemeClr>
                </a:solidFill>
                <a:latin typeface="Calibri" pitchFamily="34" charset="0"/>
              </a:rPr>
              <a:t>all juvenile clients</a:t>
            </a:r>
          </a:p>
          <a:p>
            <a:pPr marL="342900" indent="-342900">
              <a:buFont typeface="Arial" panose="020B0604020202020204" pitchFamily="34" charset="0"/>
              <a:buChar char="•"/>
            </a:pPr>
            <a:r>
              <a:rPr lang="en-US" sz="2000" dirty="0" smtClean="0">
                <a:solidFill>
                  <a:schemeClr val="accent6">
                    <a:lumMod val="75000"/>
                  </a:schemeClr>
                </a:solidFill>
                <a:latin typeface="Calibri" pitchFamily="34" charset="0"/>
              </a:rPr>
              <a:t>Finding </a:t>
            </a:r>
            <a:r>
              <a:rPr lang="en-US" sz="2000" dirty="0">
                <a:solidFill>
                  <a:schemeClr val="accent6">
                    <a:lumMod val="75000"/>
                  </a:schemeClr>
                </a:solidFill>
                <a:latin typeface="Calibri" pitchFamily="34" charset="0"/>
              </a:rPr>
              <a:t>safe and secure shelter placement </a:t>
            </a:r>
          </a:p>
          <a:p>
            <a:pPr marL="342900" indent="-342900">
              <a:buFont typeface="Arial" panose="020B0604020202020204" pitchFamily="34" charset="0"/>
              <a:buChar char="•"/>
            </a:pPr>
            <a:r>
              <a:rPr lang="en-US" sz="2000" dirty="0" smtClean="0">
                <a:solidFill>
                  <a:schemeClr val="accent6">
                    <a:lumMod val="75000"/>
                  </a:schemeClr>
                </a:solidFill>
                <a:latin typeface="Calibri" pitchFamily="34" charset="0"/>
              </a:rPr>
              <a:t>Responding </a:t>
            </a:r>
            <a:r>
              <a:rPr lang="en-US" sz="2000" dirty="0">
                <a:solidFill>
                  <a:schemeClr val="accent6">
                    <a:lumMod val="75000"/>
                  </a:schemeClr>
                </a:solidFill>
                <a:latin typeface="Calibri" pitchFamily="34" charset="0"/>
              </a:rPr>
              <a:t>to inquiries from  school officials, law </a:t>
            </a:r>
            <a:r>
              <a:rPr lang="en-US" sz="2000" dirty="0" smtClean="0">
                <a:solidFill>
                  <a:schemeClr val="accent6">
                    <a:lumMod val="75000"/>
                  </a:schemeClr>
                </a:solidFill>
                <a:latin typeface="Calibri" pitchFamily="34" charset="0"/>
              </a:rPr>
              <a:t>enforcement, and </a:t>
            </a:r>
            <a:r>
              <a:rPr lang="en-US" sz="2000" dirty="0">
                <a:solidFill>
                  <a:schemeClr val="accent6">
                    <a:lumMod val="75000"/>
                  </a:schemeClr>
                </a:solidFill>
                <a:latin typeface="Calibri" pitchFamily="34" charset="0"/>
              </a:rPr>
              <a:t>families</a:t>
            </a:r>
          </a:p>
          <a:p>
            <a:pPr marL="342900" indent="-342900">
              <a:buFont typeface="Arial" panose="020B0604020202020204" pitchFamily="34" charset="0"/>
              <a:buChar char="•"/>
            </a:pPr>
            <a:r>
              <a:rPr lang="en-US" sz="2000" dirty="0" smtClean="0">
                <a:solidFill>
                  <a:schemeClr val="accent6">
                    <a:lumMod val="75000"/>
                  </a:schemeClr>
                </a:solidFill>
                <a:latin typeface="Calibri" pitchFamily="34" charset="0"/>
              </a:rPr>
              <a:t>Processing </a:t>
            </a:r>
            <a:r>
              <a:rPr lang="en-US" sz="2000" dirty="0">
                <a:solidFill>
                  <a:schemeClr val="accent6">
                    <a:lumMod val="75000"/>
                  </a:schemeClr>
                </a:solidFill>
                <a:latin typeface="Calibri" pitchFamily="34" charset="0"/>
              </a:rPr>
              <a:t>juvenile restitution</a:t>
            </a:r>
          </a:p>
          <a:p>
            <a:endParaRPr lang="en-US" sz="1050" dirty="0">
              <a:solidFill>
                <a:schemeClr val="accent6">
                  <a:lumMod val="75000"/>
                </a:schemeClr>
              </a:solidFill>
              <a:latin typeface="Calibri" pitchFamily="34" charset="0"/>
            </a:endParaRPr>
          </a:p>
          <a:p>
            <a:r>
              <a:rPr lang="en-US" sz="2000" b="1" dirty="0">
                <a:solidFill>
                  <a:schemeClr val="accent2">
                    <a:lumMod val="50000"/>
                  </a:schemeClr>
                </a:solidFill>
                <a:latin typeface="Calibri" pitchFamily="34" charset="0"/>
              </a:rPr>
              <a:t>In </a:t>
            </a:r>
            <a:r>
              <a:rPr lang="en-US" sz="2000" b="1" dirty="0" smtClean="0">
                <a:solidFill>
                  <a:schemeClr val="accent2">
                    <a:lumMod val="50000"/>
                  </a:schemeClr>
                </a:solidFill>
                <a:latin typeface="Calibri" pitchFamily="34" charset="0"/>
              </a:rPr>
              <a:t>2013, </a:t>
            </a:r>
            <a:r>
              <a:rPr lang="en-US" sz="2000" b="1" dirty="0">
                <a:solidFill>
                  <a:schemeClr val="accent2">
                    <a:lumMod val="50000"/>
                  </a:schemeClr>
                </a:solidFill>
                <a:latin typeface="Calibri" pitchFamily="34" charset="0"/>
              </a:rPr>
              <a:t>Juvenile Court Services </a:t>
            </a:r>
            <a:r>
              <a:rPr lang="en-US" sz="2000" dirty="0">
                <a:solidFill>
                  <a:schemeClr val="accent6">
                    <a:lumMod val="75000"/>
                  </a:schemeClr>
                </a:solidFill>
                <a:latin typeface="Calibri" pitchFamily="34" charset="0"/>
              </a:rPr>
              <a:t>responded to </a:t>
            </a:r>
            <a:r>
              <a:rPr lang="en-US" sz="2000" dirty="0" smtClean="0">
                <a:solidFill>
                  <a:schemeClr val="accent6">
                    <a:lumMod val="75000"/>
                  </a:schemeClr>
                </a:solidFill>
                <a:latin typeface="Calibri" pitchFamily="34" charset="0"/>
              </a:rPr>
              <a:t>more than </a:t>
            </a:r>
            <a:r>
              <a:rPr lang="en-US" sz="2000" b="1" dirty="0">
                <a:solidFill>
                  <a:schemeClr val="accent3">
                    <a:lumMod val="50000"/>
                  </a:schemeClr>
                </a:solidFill>
                <a:latin typeface="Calibri" pitchFamily="34" charset="0"/>
              </a:rPr>
              <a:t>1</a:t>
            </a:r>
            <a:r>
              <a:rPr lang="en-US" sz="2000" b="1" dirty="0" smtClean="0">
                <a:solidFill>
                  <a:schemeClr val="accent3">
                    <a:lumMod val="50000"/>
                  </a:schemeClr>
                </a:solidFill>
                <a:latin typeface="Calibri" pitchFamily="34" charset="0"/>
              </a:rPr>
              <a:t>9,000 </a:t>
            </a:r>
            <a:r>
              <a:rPr lang="en-US" sz="2000" b="1" dirty="0">
                <a:solidFill>
                  <a:schemeClr val="accent3">
                    <a:lumMod val="50000"/>
                  </a:schemeClr>
                </a:solidFill>
                <a:latin typeface="Calibri" pitchFamily="34" charset="0"/>
              </a:rPr>
              <a:t>complaints</a:t>
            </a:r>
            <a:r>
              <a:rPr lang="en-US" sz="2000" dirty="0">
                <a:solidFill>
                  <a:schemeClr val="accent6">
                    <a:lumMod val="75000"/>
                  </a:schemeClr>
                </a:solidFill>
                <a:latin typeface="Calibri" pitchFamily="34" charset="0"/>
              </a:rPr>
              <a:t>, ranging from shoplifting or underage drinking to assaults, burglary, car theft, and murder, involving more than </a:t>
            </a:r>
            <a:r>
              <a:rPr lang="en-US" sz="2000" b="1" dirty="0" smtClean="0">
                <a:solidFill>
                  <a:schemeClr val="accent3">
                    <a:lumMod val="50000"/>
                  </a:schemeClr>
                </a:solidFill>
                <a:latin typeface="Calibri" pitchFamily="34" charset="0"/>
              </a:rPr>
              <a:t>13,400 </a:t>
            </a:r>
            <a:r>
              <a:rPr lang="en-US" sz="2000" b="1" dirty="0">
                <a:solidFill>
                  <a:schemeClr val="accent3">
                    <a:lumMod val="50000"/>
                  </a:schemeClr>
                </a:solidFill>
                <a:latin typeface="Calibri" pitchFamily="34" charset="0"/>
              </a:rPr>
              <a:t>Iowa </a:t>
            </a:r>
            <a:r>
              <a:rPr lang="en-US" sz="2000" b="1" dirty="0" smtClean="0">
                <a:solidFill>
                  <a:schemeClr val="accent3">
                    <a:lumMod val="50000"/>
                  </a:schemeClr>
                </a:solidFill>
                <a:latin typeface="Calibri" pitchFamily="34" charset="0"/>
              </a:rPr>
              <a:t>youth.</a:t>
            </a:r>
            <a:endParaRPr lang="en-US" sz="2000" b="1" dirty="0">
              <a:solidFill>
                <a:schemeClr val="accent3">
                  <a:lumMod val="50000"/>
                </a:schemeClr>
              </a:solidFill>
            </a:endParaRPr>
          </a:p>
        </p:txBody>
      </p:sp>
    </p:spTree>
    <p:extLst>
      <p:ext uri="{BB962C8B-B14F-4D97-AF65-F5344CB8AC3E}">
        <p14:creationId xmlns:p14="http://schemas.microsoft.com/office/powerpoint/2010/main" val="36667446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219200" y="533400"/>
            <a:ext cx="7239000" cy="838200"/>
          </a:xfrm>
        </p:spPr>
        <p:txBody>
          <a:bodyPr/>
          <a:lstStyle/>
          <a:p>
            <a:pPr>
              <a:defRPr/>
            </a:pPr>
            <a:r>
              <a:rPr lang="en-US" dirty="0">
                <a:solidFill>
                  <a:schemeClr val="accent3">
                    <a:lumMod val="50000"/>
                  </a:schemeClr>
                </a:solidFill>
                <a:latin typeface="Bookman Old Style" pitchFamily="18" charset="0"/>
              </a:rPr>
              <a:t>Protecting Iowa’s Children</a:t>
            </a:r>
          </a:p>
        </p:txBody>
      </p:sp>
      <p:sp>
        <p:nvSpPr>
          <p:cNvPr id="12291" name="TextBox 5"/>
          <p:cNvSpPr txBox="1">
            <a:spLocks noChangeArrowheads="1"/>
          </p:cNvSpPr>
          <p:nvPr/>
        </p:nvSpPr>
        <p:spPr bwMode="auto">
          <a:xfrm>
            <a:off x="1143000" y="1752600"/>
            <a:ext cx="7315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b="1" dirty="0" smtClean="0">
                <a:solidFill>
                  <a:schemeClr val="accent3">
                    <a:lumMod val="50000"/>
                  </a:schemeClr>
                </a:solidFill>
                <a:latin typeface="Calibri" pitchFamily="34" charset="0"/>
              </a:rPr>
              <a:t>FY 14—With </a:t>
            </a:r>
            <a:r>
              <a:rPr lang="en-US" sz="2400" b="1" dirty="0">
                <a:solidFill>
                  <a:schemeClr val="accent3">
                    <a:lumMod val="50000"/>
                  </a:schemeClr>
                </a:solidFill>
                <a:latin typeface="Calibri" pitchFamily="34" charset="0"/>
              </a:rPr>
              <a:t>your </a:t>
            </a:r>
            <a:r>
              <a:rPr lang="en-US" sz="2400" b="1" dirty="0" smtClean="0">
                <a:solidFill>
                  <a:schemeClr val="accent3">
                    <a:lumMod val="50000"/>
                  </a:schemeClr>
                </a:solidFill>
                <a:latin typeface="Calibri" pitchFamily="34" charset="0"/>
              </a:rPr>
              <a:t>support</a:t>
            </a:r>
            <a:endParaRPr lang="en-US" sz="2400" b="1" dirty="0">
              <a:latin typeface="Calibri" pitchFamily="34" charset="0"/>
            </a:endParaRPr>
          </a:p>
        </p:txBody>
      </p:sp>
      <p:sp>
        <p:nvSpPr>
          <p:cNvPr id="4" name="Slide Number Placeholder 3"/>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12</a:t>
            </a:fld>
            <a:endParaRPr lang="en-US" b="0" dirty="0">
              <a:solidFill>
                <a:schemeClr val="tx1"/>
              </a:solidFill>
              <a:latin typeface="Calibri" pitchFamily="34" charset="0"/>
            </a:endParaRPr>
          </a:p>
        </p:txBody>
      </p:sp>
      <p:sp>
        <p:nvSpPr>
          <p:cNvPr id="7" name="TextBox 6"/>
          <p:cNvSpPr txBox="1"/>
          <p:nvPr/>
        </p:nvSpPr>
        <p:spPr>
          <a:xfrm>
            <a:off x="1295400" y="2590800"/>
            <a:ext cx="5867400" cy="1569660"/>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solidFill>
                  <a:schemeClr val="accent3">
                    <a:lumMod val="50000"/>
                  </a:schemeClr>
                </a:solidFill>
                <a:latin typeface="Calibri" pitchFamily="34" charset="0"/>
              </a:rPr>
              <a:t>The Iowa Judicial Branch added 13 Juvenile Court </a:t>
            </a:r>
            <a:r>
              <a:rPr lang="en-US" sz="2400" dirty="0">
                <a:solidFill>
                  <a:schemeClr val="accent3">
                    <a:lumMod val="50000"/>
                  </a:schemeClr>
                </a:solidFill>
                <a:latin typeface="Calibri" pitchFamily="34" charset="0"/>
              </a:rPr>
              <a:t>Officers  </a:t>
            </a:r>
            <a:r>
              <a:rPr lang="en-US" sz="2400" dirty="0" smtClean="0">
                <a:solidFill>
                  <a:schemeClr val="accent3">
                    <a:lumMod val="50000"/>
                  </a:schemeClr>
                </a:solidFill>
                <a:latin typeface="Calibri" pitchFamily="34" charset="0"/>
              </a:rPr>
              <a:t>to improve </a:t>
            </a:r>
            <a:r>
              <a:rPr lang="en-US" sz="2400" dirty="0">
                <a:solidFill>
                  <a:schemeClr val="accent3">
                    <a:lumMod val="50000"/>
                  </a:schemeClr>
                </a:solidFill>
                <a:latin typeface="Calibri" pitchFamily="34" charset="0"/>
              </a:rPr>
              <a:t>our ability to meet face-to-face with children who have engaged in delinquent behavior.</a:t>
            </a:r>
            <a:endParaRPr lang="en-US" sz="2400" dirty="0">
              <a:solidFill>
                <a:schemeClr val="accent3">
                  <a:lumMod val="50000"/>
                </a:schemeClr>
              </a:solidFill>
            </a:endParaRPr>
          </a:p>
        </p:txBody>
      </p:sp>
    </p:spTree>
    <p:extLst>
      <p:ext uri="{BB962C8B-B14F-4D97-AF65-F5344CB8AC3E}">
        <p14:creationId xmlns:p14="http://schemas.microsoft.com/office/powerpoint/2010/main" val="8262906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219200" y="838200"/>
            <a:ext cx="6477000" cy="838200"/>
          </a:xfrm>
        </p:spPr>
        <p:txBody>
          <a:bodyPr>
            <a:noAutofit/>
          </a:bodyPr>
          <a:lstStyle/>
          <a:p>
            <a:pPr>
              <a:defRPr/>
            </a:pPr>
            <a:r>
              <a:rPr lang="en-US" dirty="0">
                <a:solidFill>
                  <a:schemeClr val="accent3">
                    <a:lumMod val="50000"/>
                  </a:schemeClr>
                </a:solidFill>
                <a:latin typeface="Bookman Old Style" pitchFamily="18" charset="0"/>
              </a:rPr>
              <a:t>Providing </a:t>
            </a:r>
            <a:r>
              <a:rPr lang="en-US" dirty="0" smtClean="0">
                <a:solidFill>
                  <a:schemeClr val="accent3">
                    <a:lumMod val="50000"/>
                  </a:schemeClr>
                </a:solidFill>
                <a:latin typeface="Bookman Old Style" pitchFamily="18" charset="0"/>
              </a:rPr>
              <a:t>Full-Time Access </a:t>
            </a:r>
            <a:r>
              <a:rPr lang="en-US" dirty="0">
                <a:solidFill>
                  <a:schemeClr val="accent3">
                    <a:lumMod val="50000"/>
                  </a:schemeClr>
                </a:solidFill>
                <a:latin typeface="Bookman Old Style" pitchFamily="18" charset="0"/>
              </a:rPr>
              <a:t>to </a:t>
            </a:r>
            <a:r>
              <a:rPr lang="en-US" dirty="0" smtClean="0">
                <a:solidFill>
                  <a:schemeClr val="accent3">
                    <a:lumMod val="50000"/>
                  </a:schemeClr>
                </a:solidFill>
                <a:latin typeface="Bookman Old Style" pitchFamily="18" charset="0"/>
              </a:rPr>
              <a:t>Justice</a:t>
            </a:r>
            <a:endParaRPr lang="en-US" dirty="0">
              <a:solidFill>
                <a:schemeClr val="accent3">
                  <a:lumMod val="50000"/>
                </a:schemeClr>
              </a:solidFill>
              <a:latin typeface="Bookman Old Style" pitchFamily="18" charset="0"/>
            </a:endParaRPr>
          </a:p>
        </p:txBody>
      </p:sp>
      <p:sp>
        <p:nvSpPr>
          <p:cNvPr id="4" name="Slide Number Placeholder 3"/>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13</a:t>
            </a:fld>
            <a:endParaRPr lang="en-US" b="0" dirty="0">
              <a:solidFill>
                <a:schemeClr val="tx1"/>
              </a:solidFill>
              <a:latin typeface="Calibri" pitchFamily="34" charset="0"/>
            </a:endParaRPr>
          </a:p>
        </p:txBody>
      </p:sp>
      <p:sp>
        <p:nvSpPr>
          <p:cNvPr id="6" name="TextBox 5"/>
          <p:cNvSpPr txBox="1">
            <a:spLocks noChangeArrowheads="1"/>
          </p:cNvSpPr>
          <p:nvPr/>
        </p:nvSpPr>
        <p:spPr bwMode="auto">
          <a:xfrm>
            <a:off x="1524000" y="2459757"/>
            <a:ext cx="6553200" cy="1731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auto">
              <a:spcBef>
                <a:spcPts val="0"/>
              </a:spcBef>
              <a:spcAft>
                <a:spcPts val="0"/>
              </a:spcAft>
              <a:defRPr/>
            </a:pPr>
            <a:r>
              <a:rPr lang="en-US" sz="2400" i="1" dirty="0">
                <a:solidFill>
                  <a:schemeClr val="accent6">
                    <a:lumMod val="75000"/>
                  </a:schemeClr>
                </a:solidFill>
                <a:latin typeface="Calibri" pitchFamily="34" charset="0"/>
              </a:rPr>
              <a:t>“Equal access to justice for all begins with a full-time justice system that is open to </a:t>
            </a:r>
            <a:r>
              <a:rPr lang="en-US" sz="2400" i="1" dirty="0" smtClean="0">
                <a:solidFill>
                  <a:schemeClr val="accent6">
                    <a:lumMod val="75000"/>
                  </a:schemeClr>
                </a:solidFill>
                <a:latin typeface="Calibri" pitchFamily="34" charset="0"/>
              </a:rPr>
              <a:t>all.”</a:t>
            </a:r>
            <a:endParaRPr lang="en-US" sz="1050" i="1" dirty="0">
              <a:solidFill>
                <a:schemeClr val="accent6">
                  <a:lumMod val="75000"/>
                </a:schemeClr>
              </a:solidFill>
              <a:latin typeface="Calibri" pitchFamily="34" charset="0"/>
            </a:endParaRPr>
          </a:p>
          <a:p>
            <a:pPr fontAlgn="auto">
              <a:spcBef>
                <a:spcPts val="0"/>
              </a:spcBef>
              <a:spcAft>
                <a:spcPts val="0"/>
              </a:spcAft>
              <a:defRPr/>
            </a:pPr>
            <a:r>
              <a:rPr lang="en-US" sz="1050" i="1" dirty="0" smtClean="0">
                <a:solidFill>
                  <a:schemeClr val="accent6">
                    <a:lumMod val="75000"/>
                  </a:schemeClr>
                </a:solidFill>
                <a:latin typeface="Calibri" pitchFamily="34" charset="0"/>
              </a:rPr>
              <a:t> </a:t>
            </a:r>
          </a:p>
          <a:p>
            <a:pPr algn="r" fontAlgn="auto">
              <a:spcBef>
                <a:spcPts val="0"/>
              </a:spcBef>
              <a:spcAft>
                <a:spcPts val="0"/>
              </a:spcAft>
              <a:defRPr/>
            </a:pPr>
            <a:r>
              <a:rPr lang="en-US" sz="2400" dirty="0" smtClean="0">
                <a:solidFill>
                  <a:schemeClr val="accent6">
                    <a:lumMod val="75000"/>
                  </a:schemeClr>
                </a:solidFill>
                <a:latin typeface="Calibri" pitchFamily="34" charset="0"/>
              </a:rPr>
              <a:t>Chief Justice Mark Cady</a:t>
            </a:r>
          </a:p>
          <a:p>
            <a:pPr algn="r" fontAlgn="auto">
              <a:spcBef>
                <a:spcPts val="0"/>
              </a:spcBef>
              <a:spcAft>
                <a:spcPts val="0"/>
              </a:spcAft>
              <a:defRPr/>
            </a:pPr>
            <a:r>
              <a:rPr lang="en-US" sz="2400" dirty="0" smtClean="0">
                <a:solidFill>
                  <a:schemeClr val="accent6">
                    <a:lumMod val="75000"/>
                  </a:schemeClr>
                </a:solidFill>
                <a:latin typeface="Calibri" pitchFamily="34" charset="0"/>
              </a:rPr>
              <a:t>2014 State of the Judiciary </a:t>
            </a:r>
            <a:endParaRPr lang="en-US" sz="2400" dirty="0">
              <a:latin typeface="Calibri" pitchFamily="34" charset="0"/>
            </a:endParaRPr>
          </a:p>
        </p:txBody>
      </p:sp>
    </p:spTree>
    <p:extLst>
      <p:ext uri="{BB962C8B-B14F-4D97-AF65-F5344CB8AC3E}">
        <p14:creationId xmlns:p14="http://schemas.microsoft.com/office/powerpoint/2010/main" val="19059784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291" name="TextBox 5"/>
          <p:cNvSpPr txBox="1">
            <a:spLocks noChangeArrowheads="1"/>
          </p:cNvSpPr>
          <p:nvPr/>
        </p:nvSpPr>
        <p:spPr bwMode="auto">
          <a:xfrm>
            <a:off x="1143000" y="2052935"/>
            <a:ext cx="7315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b="1" dirty="0" smtClean="0">
                <a:solidFill>
                  <a:schemeClr val="accent3">
                    <a:lumMod val="50000"/>
                  </a:schemeClr>
                </a:solidFill>
                <a:latin typeface="Calibri" pitchFamily="34" charset="0"/>
              </a:rPr>
              <a:t>FY 14—With your support </a:t>
            </a:r>
            <a:endParaRPr lang="en-US" sz="2400" b="1" dirty="0">
              <a:latin typeface="Calibri" pitchFamily="34" charset="0"/>
            </a:endParaRPr>
          </a:p>
        </p:txBody>
      </p:sp>
      <p:sp>
        <p:nvSpPr>
          <p:cNvPr id="4" name="Slide Number Placeholder 3"/>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14</a:t>
            </a:fld>
            <a:endParaRPr lang="en-US" b="0" dirty="0">
              <a:solidFill>
                <a:schemeClr val="tx1"/>
              </a:solidFill>
              <a:latin typeface="Calibri" pitchFamily="34" charset="0"/>
            </a:endParaRPr>
          </a:p>
        </p:txBody>
      </p:sp>
      <p:sp>
        <p:nvSpPr>
          <p:cNvPr id="7" name="Title 1"/>
          <p:cNvSpPr>
            <a:spLocks noGrp="1"/>
          </p:cNvSpPr>
          <p:nvPr>
            <p:ph type="title"/>
          </p:nvPr>
        </p:nvSpPr>
        <p:spPr>
          <a:xfrm>
            <a:off x="1219200" y="838200"/>
            <a:ext cx="6477000" cy="838200"/>
          </a:xfrm>
        </p:spPr>
        <p:txBody>
          <a:bodyPr>
            <a:noAutofit/>
          </a:bodyPr>
          <a:lstStyle/>
          <a:p>
            <a:pPr>
              <a:defRPr/>
            </a:pPr>
            <a:r>
              <a:rPr lang="en-US" dirty="0">
                <a:solidFill>
                  <a:schemeClr val="accent3">
                    <a:lumMod val="50000"/>
                  </a:schemeClr>
                </a:solidFill>
                <a:latin typeface="Bookman Old Style" pitchFamily="18" charset="0"/>
              </a:rPr>
              <a:t>Providing </a:t>
            </a:r>
            <a:r>
              <a:rPr lang="en-US" dirty="0" smtClean="0">
                <a:solidFill>
                  <a:schemeClr val="accent3">
                    <a:lumMod val="50000"/>
                  </a:schemeClr>
                </a:solidFill>
                <a:latin typeface="Bookman Old Style" pitchFamily="18" charset="0"/>
              </a:rPr>
              <a:t>Full-Time Access </a:t>
            </a:r>
            <a:r>
              <a:rPr lang="en-US" dirty="0">
                <a:solidFill>
                  <a:schemeClr val="accent3">
                    <a:lumMod val="50000"/>
                  </a:schemeClr>
                </a:solidFill>
                <a:latin typeface="Bookman Old Style" pitchFamily="18" charset="0"/>
              </a:rPr>
              <a:t>to </a:t>
            </a:r>
            <a:r>
              <a:rPr lang="en-US" dirty="0" smtClean="0">
                <a:solidFill>
                  <a:schemeClr val="accent3">
                    <a:lumMod val="50000"/>
                  </a:schemeClr>
                </a:solidFill>
                <a:latin typeface="Bookman Old Style" pitchFamily="18" charset="0"/>
              </a:rPr>
              <a:t>Justice</a:t>
            </a:r>
            <a:endParaRPr lang="en-US" dirty="0">
              <a:solidFill>
                <a:schemeClr val="accent3">
                  <a:lumMod val="50000"/>
                </a:schemeClr>
              </a:solidFill>
              <a:latin typeface="Bookman Old Style" pitchFamily="18" charset="0"/>
            </a:endParaRPr>
          </a:p>
        </p:txBody>
      </p:sp>
      <p:sp>
        <p:nvSpPr>
          <p:cNvPr id="9" name="TextBox 8"/>
          <p:cNvSpPr txBox="1"/>
          <p:nvPr/>
        </p:nvSpPr>
        <p:spPr>
          <a:xfrm>
            <a:off x="1219200" y="2617381"/>
            <a:ext cx="7086600"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solidFill>
                  <a:schemeClr val="accent3">
                    <a:lumMod val="50000"/>
                  </a:schemeClr>
                </a:solidFill>
                <a:latin typeface="Calibri" pitchFamily="34" charset="0"/>
              </a:rPr>
              <a:t>Iowa courts opened all clerk of court offices to the public on a full-time basis with the addition of 42.6 clerk and court attendant positions.</a:t>
            </a:r>
            <a:endParaRPr lang="en-US" sz="2400" dirty="0">
              <a:solidFill>
                <a:schemeClr val="accent3">
                  <a:lumMod val="50000"/>
                </a:schemeClr>
              </a:solidFill>
            </a:endParaRPr>
          </a:p>
        </p:txBody>
      </p:sp>
    </p:spTree>
    <p:extLst>
      <p:ext uri="{BB962C8B-B14F-4D97-AF65-F5344CB8AC3E}">
        <p14:creationId xmlns:p14="http://schemas.microsoft.com/office/powerpoint/2010/main" val="37996772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Slide Number Placeholder 3"/>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15</a:t>
            </a:fld>
            <a:endParaRPr lang="en-US" b="0" dirty="0">
              <a:solidFill>
                <a:schemeClr val="tx1"/>
              </a:solidFill>
              <a:latin typeface="Calibri" pitchFamily="34" charset="0"/>
            </a:endParaRPr>
          </a:p>
        </p:txBody>
      </p:sp>
      <p:sp>
        <p:nvSpPr>
          <p:cNvPr id="7" name="Title 1"/>
          <p:cNvSpPr>
            <a:spLocks noGrp="1"/>
          </p:cNvSpPr>
          <p:nvPr>
            <p:ph type="title"/>
          </p:nvPr>
        </p:nvSpPr>
        <p:spPr>
          <a:xfrm>
            <a:off x="1219200" y="838200"/>
            <a:ext cx="6477000" cy="838200"/>
          </a:xfrm>
        </p:spPr>
        <p:txBody>
          <a:bodyPr>
            <a:noAutofit/>
          </a:bodyPr>
          <a:lstStyle/>
          <a:p>
            <a:pPr>
              <a:defRPr/>
            </a:pPr>
            <a:r>
              <a:rPr lang="en-US" dirty="0">
                <a:solidFill>
                  <a:schemeClr val="accent3">
                    <a:lumMod val="50000"/>
                  </a:schemeClr>
                </a:solidFill>
                <a:latin typeface="Bookman Old Style" pitchFamily="18" charset="0"/>
              </a:rPr>
              <a:t>Operating an </a:t>
            </a:r>
            <a:r>
              <a:rPr lang="en-US" dirty="0" smtClean="0">
                <a:solidFill>
                  <a:schemeClr val="accent3">
                    <a:lumMod val="50000"/>
                  </a:schemeClr>
                </a:solidFill>
                <a:latin typeface="Bookman Old Style" pitchFamily="18" charset="0"/>
              </a:rPr>
              <a:t>Efficient</a:t>
            </a:r>
            <a:r>
              <a:rPr lang="en-US" dirty="0">
                <a:solidFill>
                  <a:schemeClr val="accent3">
                    <a:lumMod val="50000"/>
                  </a:schemeClr>
                </a:solidFill>
                <a:latin typeface="Bookman Old Style" pitchFamily="18" charset="0"/>
              </a:rPr>
              <a:t>, </a:t>
            </a:r>
            <a:r>
              <a:rPr lang="en-US" dirty="0" smtClean="0">
                <a:solidFill>
                  <a:schemeClr val="accent3">
                    <a:lumMod val="50000"/>
                  </a:schemeClr>
                </a:solidFill>
                <a:latin typeface="Bookman Old Style" pitchFamily="18" charset="0"/>
              </a:rPr>
              <a:t>Full-Service Court System</a:t>
            </a:r>
            <a:endParaRPr lang="en-US" dirty="0">
              <a:solidFill>
                <a:schemeClr val="accent3">
                  <a:lumMod val="50000"/>
                </a:schemeClr>
              </a:solidFill>
              <a:latin typeface="Bookman Old Style" pitchFamily="18" charset="0"/>
            </a:endParaRPr>
          </a:p>
        </p:txBody>
      </p:sp>
      <p:sp>
        <p:nvSpPr>
          <p:cNvPr id="8" name="TextBox 7"/>
          <p:cNvSpPr txBox="1">
            <a:spLocks noChangeArrowheads="1"/>
          </p:cNvSpPr>
          <p:nvPr/>
        </p:nvSpPr>
        <p:spPr bwMode="auto">
          <a:xfrm>
            <a:off x="1524000" y="2459757"/>
            <a:ext cx="6553200" cy="210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auto">
              <a:spcBef>
                <a:spcPts val="0"/>
              </a:spcBef>
              <a:spcAft>
                <a:spcPts val="0"/>
              </a:spcAft>
              <a:defRPr/>
            </a:pPr>
            <a:r>
              <a:rPr lang="en-US" sz="2400" i="1" dirty="0" smtClean="0">
                <a:solidFill>
                  <a:schemeClr val="accent6">
                    <a:lumMod val="75000"/>
                  </a:schemeClr>
                </a:solidFill>
                <a:latin typeface="Calibri" pitchFamily="34" charset="0"/>
              </a:rPr>
              <a:t>“[A]n important part of our efforts (is) to </a:t>
            </a:r>
            <a:r>
              <a:rPr lang="en-US" sz="2400" i="1" dirty="0">
                <a:solidFill>
                  <a:schemeClr val="accent6">
                    <a:lumMod val="75000"/>
                  </a:schemeClr>
                </a:solidFill>
                <a:latin typeface="Calibri" pitchFamily="34" charset="0"/>
              </a:rPr>
              <a:t>improve access to justice and to operate an efficient and full-service court </a:t>
            </a:r>
            <a:r>
              <a:rPr lang="en-US" sz="2400" i="1" dirty="0" smtClean="0">
                <a:solidFill>
                  <a:schemeClr val="accent6">
                    <a:lumMod val="75000"/>
                  </a:schemeClr>
                </a:solidFill>
                <a:latin typeface="Calibri" pitchFamily="34" charset="0"/>
              </a:rPr>
              <a:t>system.”</a:t>
            </a:r>
            <a:endParaRPr lang="en-US" sz="1050" i="1" dirty="0">
              <a:solidFill>
                <a:schemeClr val="accent6">
                  <a:lumMod val="75000"/>
                </a:schemeClr>
              </a:solidFill>
              <a:latin typeface="Calibri" pitchFamily="34" charset="0"/>
            </a:endParaRPr>
          </a:p>
          <a:p>
            <a:pPr fontAlgn="auto">
              <a:spcBef>
                <a:spcPts val="0"/>
              </a:spcBef>
              <a:spcAft>
                <a:spcPts val="0"/>
              </a:spcAft>
              <a:defRPr/>
            </a:pPr>
            <a:r>
              <a:rPr lang="en-US" sz="1050" i="1" dirty="0" smtClean="0">
                <a:solidFill>
                  <a:schemeClr val="accent6">
                    <a:lumMod val="75000"/>
                  </a:schemeClr>
                </a:solidFill>
                <a:latin typeface="Calibri" pitchFamily="34" charset="0"/>
              </a:rPr>
              <a:t> </a:t>
            </a:r>
          </a:p>
          <a:p>
            <a:pPr algn="r" fontAlgn="auto">
              <a:spcBef>
                <a:spcPts val="0"/>
              </a:spcBef>
              <a:spcAft>
                <a:spcPts val="0"/>
              </a:spcAft>
              <a:defRPr/>
            </a:pPr>
            <a:r>
              <a:rPr lang="en-US" sz="2400" dirty="0" smtClean="0">
                <a:solidFill>
                  <a:schemeClr val="accent6">
                    <a:lumMod val="75000"/>
                  </a:schemeClr>
                </a:solidFill>
                <a:latin typeface="Calibri" pitchFamily="34" charset="0"/>
              </a:rPr>
              <a:t>Chief Justice Mark Cady</a:t>
            </a:r>
          </a:p>
          <a:p>
            <a:pPr algn="r" fontAlgn="auto">
              <a:spcBef>
                <a:spcPts val="0"/>
              </a:spcBef>
              <a:spcAft>
                <a:spcPts val="0"/>
              </a:spcAft>
              <a:defRPr/>
            </a:pPr>
            <a:r>
              <a:rPr lang="en-US" sz="2400" dirty="0" smtClean="0">
                <a:solidFill>
                  <a:schemeClr val="accent6">
                    <a:lumMod val="75000"/>
                  </a:schemeClr>
                </a:solidFill>
                <a:latin typeface="Calibri" pitchFamily="34" charset="0"/>
              </a:rPr>
              <a:t>2014 State of the Judiciary </a:t>
            </a:r>
            <a:endParaRPr lang="en-US" sz="2400" dirty="0">
              <a:latin typeface="Calibri" pitchFamily="34" charset="0"/>
            </a:endParaRPr>
          </a:p>
        </p:txBody>
      </p:sp>
    </p:spTree>
    <p:extLst>
      <p:ext uri="{BB962C8B-B14F-4D97-AF65-F5344CB8AC3E}">
        <p14:creationId xmlns:p14="http://schemas.microsoft.com/office/powerpoint/2010/main" val="32424671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291" name="TextBox 5"/>
          <p:cNvSpPr txBox="1">
            <a:spLocks noChangeArrowheads="1"/>
          </p:cNvSpPr>
          <p:nvPr/>
        </p:nvSpPr>
        <p:spPr bwMode="auto">
          <a:xfrm>
            <a:off x="1143000" y="2052935"/>
            <a:ext cx="7315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b="1" dirty="0">
                <a:latin typeface="Calibri" pitchFamily="34" charset="0"/>
              </a:rPr>
              <a:t> </a:t>
            </a:r>
            <a:r>
              <a:rPr lang="en-US" sz="2400" b="1" dirty="0" smtClean="0">
                <a:solidFill>
                  <a:schemeClr val="accent3">
                    <a:lumMod val="50000"/>
                  </a:schemeClr>
                </a:solidFill>
                <a:latin typeface="Calibri" pitchFamily="34" charset="0"/>
              </a:rPr>
              <a:t>FY 14—With your support </a:t>
            </a:r>
            <a:endParaRPr lang="en-US" sz="2400" b="1" dirty="0">
              <a:latin typeface="Calibri" pitchFamily="34" charset="0"/>
            </a:endParaRPr>
          </a:p>
        </p:txBody>
      </p:sp>
      <p:sp>
        <p:nvSpPr>
          <p:cNvPr id="4" name="Slide Number Placeholder 3"/>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16</a:t>
            </a:fld>
            <a:endParaRPr lang="en-US" b="0" dirty="0">
              <a:solidFill>
                <a:schemeClr val="tx1"/>
              </a:solidFill>
              <a:latin typeface="Calibri" pitchFamily="34" charset="0"/>
            </a:endParaRPr>
          </a:p>
        </p:txBody>
      </p:sp>
      <p:sp>
        <p:nvSpPr>
          <p:cNvPr id="7" name="Title 1"/>
          <p:cNvSpPr>
            <a:spLocks noGrp="1"/>
          </p:cNvSpPr>
          <p:nvPr>
            <p:ph type="title"/>
          </p:nvPr>
        </p:nvSpPr>
        <p:spPr>
          <a:xfrm>
            <a:off x="1219200" y="838200"/>
            <a:ext cx="6477000" cy="838200"/>
          </a:xfrm>
        </p:spPr>
        <p:txBody>
          <a:bodyPr>
            <a:noAutofit/>
          </a:bodyPr>
          <a:lstStyle/>
          <a:p>
            <a:pPr>
              <a:defRPr/>
            </a:pPr>
            <a:r>
              <a:rPr lang="en-US" dirty="0">
                <a:solidFill>
                  <a:schemeClr val="accent3">
                    <a:lumMod val="50000"/>
                  </a:schemeClr>
                </a:solidFill>
                <a:latin typeface="Bookman Old Style" pitchFamily="18" charset="0"/>
              </a:rPr>
              <a:t>Operating an </a:t>
            </a:r>
            <a:r>
              <a:rPr lang="en-US" dirty="0" smtClean="0">
                <a:solidFill>
                  <a:schemeClr val="accent3">
                    <a:lumMod val="50000"/>
                  </a:schemeClr>
                </a:solidFill>
                <a:latin typeface="Bookman Old Style" pitchFamily="18" charset="0"/>
              </a:rPr>
              <a:t>Efficient</a:t>
            </a:r>
            <a:r>
              <a:rPr lang="en-US" dirty="0">
                <a:solidFill>
                  <a:schemeClr val="accent3">
                    <a:lumMod val="50000"/>
                  </a:schemeClr>
                </a:solidFill>
                <a:latin typeface="Bookman Old Style" pitchFamily="18" charset="0"/>
              </a:rPr>
              <a:t>, </a:t>
            </a:r>
            <a:r>
              <a:rPr lang="en-US" dirty="0" smtClean="0">
                <a:solidFill>
                  <a:schemeClr val="accent3">
                    <a:lumMod val="50000"/>
                  </a:schemeClr>
                </a:solidFill>
                <a:latin typeface="Bookman Old Style" pitchFamily="18" charset="0"/>
              </a:rPr>
              <a:t>Full-Service Court System</a:t>
            </a:r>
            <a:endParaRPr lang="en-US" dirty="0">
              <a:solidFill>
                <a:schemeClr val="accent3">
                  <a:lumMod val="50000"/>
                </a:schemeClr>
              </a:solidFill>
              <a:latin typeface="Bookman Old Style" pitchFamily="18" charset="0"/>
            </a:endParaRPr>
          </a:p>
        </p:txBody>
      </p:sp>
      <p:sp>
        <p:nvSpPr>
          <p:cNvPr id="9" name="TextBox 8"/>
          <p:cNvSpPr txBox="1"/>
          <p:nvPr/>
        </p:nvSpPr>
        <p:spPr>
          <a:xfrm>
            <a:off x="1219200" y="2617381"/>
            <a:ext cx="7086600" cy="2554545"/>
          </a:xfrm>
          <a:prstGeom prst="rect">
            <a:avLst/>
          </a:prstGeom>
          <a:noFill/>
        </p:spPr>
        <p:txBody>
          <a:bodyPr wrap="square" rtlCol="0">
            <a:spAutoFit/>
          </a:bodyPr>
          <a:lstStyle/>
          <a:p>
            <a:r>
              <a:rPr lang="en-US" sz="2400" dirty="0" smtClean="0">
                <a:solidFill>
                  <a:schemeClr val="accent3">
                    <a:lumMod val="50000"/>
                  </a:schemeClr>
                </a:solidFill>
                <a:latin typeface="Calibri" pitchFamily="34" charset="0"/>
              </a:rPr>
              <a:t>The Iowa Judicial Branch</a:t>
            </a:r>
          </a:p>
          <a:p>
            <a:pPr marL="342900" indent="-342900">
              <a:buFont typeface="Arial" panose="020B0604020202020204" pitchFamily="34" charset="0"/>
              <a:buChar char="•"/>
            </a:pPr>
            <a:r>
              <a:rPr lang="en-US" sz="2400" dirty="0">
                <a:solidFill>
                  <a:schemeClr val="accent3">
                    <a:lumMod val="50000"/>
                  </a:schemeClr>
                </a:solidFill>
                <a:latin typeface="Calibri" pitchFamily="34" charset="0"/>
              </a:rPr>
              <a:t>A</a:t>
            </a:r>
            <a:r>
              <a:rPr lang="en-US" sz="2400" dirty="0" smtClean="0">
                <a:solidFill>
                  <a:schemeClr val="accent3">
                    <a:lumMod val="50000"/>
                  </a:schemeClr>
                </a:solidFill>
                <a:latin typeface="Calibri" pitchFamily="34" charset="0"/>
              </a:rPr>
              <a:t>dded 20 court reporter positions to provide better service and reduce delays</a:t>
            </a:r>
          </a:p>
          <a:p>
            <a:pPr marL="342900" indent="-342900">
              <a:buFont typeface="Arial" panose="020B0604020202020204" pitchFamily="34" charset="0"/>
              <a:buChar char="•"/>
            </a:pPr>
            <a:endParaRPr lang="en-US" sz="800" dirty="0" smtClean="0">
              <a:solidFill>
                <a:schemeClr val="accent3">
                  <a:lumMod val="50000"/>
                </a:schemeClr>
              </a:solidFill>
              <a:latin typeface="Calibri" pitchFamily="34" charset="0"/>
            </a:endParaRPr>
          </a:p>
          <a:p>
            <a:pPr marL="342900" indent="-342900">
              <a:buFont typeface="Arial" panose="020B0604020202020204" pitchFamily="34" charset="0"/>
              <a:buChar char="•"/>
            </a:pPr>
            <a:r>
              <a:rPr lang="en-US" sz="2400" dirty="0" smtClean="0">
                <a:solidFill>
                  <a:schemeClr val="accent3">
                    <a:lumMod val="50000"/>
                  </a:schemeClr>
                </a:solidFill>
                <a:latin typeface="Calibri" pitchFamily="34" charset="0"/>
              </a:rPr>
              <a:t>Added district law clerks and court attendant positions to support and assist judges</a:t>
            </a:r>
          </a:p>
          <a:p>
            <a:pPr marL="342900" indent="-342900">
              <a:buFont typeface="Arial" panose="020B0604020202020204" pitchFamily="34" charset="0"/>
              <a:buChar char="•"/>
            </a:pPr>
            <a:endParaRPr lang="en-US" sz="800" dirty="0" smtClean="0">
              <a:solidFill>
                <a:schemeClr val="accent3">
                  <a:lumMod val="50000"/>
                </a:schemeClr>
              </a:solidFill>
              <a:latin typeface="Calibri" pitchFamily="34" charset="0"/>
            </a:endParaRPr>
          </a:p>
          <a:p>
            <a:pPr marL="342900" indent="-342900">
              <a:buFont typeface="Arial" panose="020B0604020202020204" pitchFamily="34" charset="0"/>
              <a:buChar char="•"/>
            </a:pPr>
            <a:r>
              <a:rPr lang="en-US" sz="2400" dirty="0">
                <a:solidFill>
                  <a:schemeClr val="accent3">
                    <a:lumMod val="50000"/>
                  </a:schemeClr>
                </a:solidFill>
                <a:latin typeface="Calibri" pitchFamily="34" charset="0"/>
              </a:rPr>
              <a:t>Expanded electronic filing (EDMS) to 43 </a:t>
            </a:r>
            <a:r>
              <a:rPr lang="en-US" sz="2400" dirty="0" smtClean="0">
                <a:solidFill>
                  <a:schemeClr val="accent3">
                    <a:lumMod val="50000"/>
                  </a:schemeClr>
                </a:solidFill>
                <a:latin typeface="Calibri" pitchFamily="34" charset="0"/>
              </a:rPr>
              <a:t>counties </a:t>
            </a:r>
            <a:endParaRPr lang="en-US" sz="2400" dirty="0">
              <a:solidFill>
                <a:schemeClr val="accent3">
                  <a:lumMod val="50000"/>
                </a:schemeClr>
              </a:solidFill>
            </a:endParaRPr>
          </a:p>
        </p:txBody>
      </p:sp>
    </p:spTree>
    <p:extLst>
      <p:ext uri="{BB962C8B-B14F-4D97-AF65-F5344CB8AC3E}">
        <p14:creationId xmlns:p14="http://schemas.microsoft.com/office/powerpoint/2010/main" val="37642287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Slide Number Placeholder 3"/>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17</a:t>
            </a:fld>
            <a:endParaRPr lang="en-US" b="0" dirty="0">
              <a:solidFill>
                <a:schemeClr val="tx1"/>
              </a:solidFill>
              <a:latin typeface="Calibri" pitchFamily="34" charset="0"/>
            </a:endParaRPr>
          </a:p>
        </p:txBody>
      </p:sp>
      <p:sp>
        <p:nvSpPr>
          <p:cNvPr id="7" name="Title 1"/>
          <p:cNvSpPr>
            <a:spLocks noGrp="1"/>
          </p:cNvSpPr>
          <p:nvPr>
            <p:ph type="title"/>
          </p:nvPr>
        </p:nvSpPr>
        <p:spPr>
          <a:xfrm>
            <a:off x="1219200" y="838200"/>
            <a:ext cx="6477000" cy="838200"/>
          </a:xfrm>
        </p:spPr>
        <p:txBody>
          <a:bodyPr>
            <a:noAutofit/>
          </a:bodyPr>
          <a:lstStyle/>
          <a:p>
            <a:pPr>
              <a:defRPr/>
            </a:pPr>
            <a:r>
              <a:rPr lang="en-US" dirty="0">
                <a:solidFill>
                  <a:schemeClr val="accent3">
                    <a:lumMod val="50000"/>
                  </a:schemeClr>
                </a:solidFill>
                <a:latin typeface="Bookman Old Style" pitchFamily="18" charset="0"/>
              </a:rPr>
              <a:t>Operating an </a:t>
            </a:r>
            <a:r>
              <a:rPr lang="en-US" dirty="0" smtClean="0">
                <a:solidFill>
                  <a:schemeClr val="accent3">
                    <a:lumMod val="50000"/>
                  </a:schemeClr>
                </a:solidFill>
                <a:latin typeface="Bookman Old Style" pitchFamily="18" charset="0"/>
              </a:rPr>
              <a:t>Efficient</a:t>
            </a:r>
            <a:r>
              <a:rPr lang="en-US" dirty="0">
                <a:solidFill>
                  <a:schemeClr val="accent3">
                    <a:lumMod val="50000"/>
                  </a:schemeClr>
                </a:solidFill>
                <a:latin typeface="Bookman Old Style" pitchFamily="18" charset="0"/>
              </a:rPr>
              <a:t>, </a:t>
            </a:r>
            <a:r>
              <a:rPr lang="en-US" dirty="0" smtClean="0">
                <a:solidFill>
                  <a:schemeClr val="accent3">
                    <a:lumMod val="50000"/>
                  </a:schemeClr>
                </a:solidFill>
                <a:latin typeface="Bookman Old Style" pitchFamily="18" charset="0"/>
              </a:rPr>
              <a:t>Full-Service Court System</a:t>
            </a:r>
            <a:endParaRPr lang="en-US" dirty="0">
              <a:solidFill>
                <a:schemeClr val="accent3">
                  <a:lumMod val="50000"/>
                </a:schemeClr>
              </a:solidFill>
              <a:latin typeface="Bookman Old Style" pitchFamily="18" charset="0"/>
            </a:endParaRPr>
          </a:p>
        </p:txBody>
      </p:sp>
      <p:pic>
        <p:nvPicPr>
          <p:cNvPr id="8" name="Picture 7"/>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438715" y="2286000"/>
            <a:ext cx="6105085" cy="3905459"/>
          </a:xfrm>
          <a:prstGeom prst="rect">
            <a:avLst/>
          </a:prstGeom>
        </p:spPr>
      </p:pic>
      <p:sp>
        <p:nvSpPr>
          <p:cNvPr id="10" name="TextBox 9"/>
          <p:cNvSpPr txBox="1">
            <a:spLocks noChangeArrowheads="1"/>
          </p:cNvSpPr>
          <p:nvPr/>
        </p:nvSpPr>
        <p:spPr bwMode="auto">
          <a:xfrm>
            <a:off x="1295400" y="6120825"/>
            <a:ext cx="6553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auto">
              <a:spcBef>
                <a:spcPts val="0"/>
              </a:spcBef>
              <a:spcAft>
                <a:spcPts val="0"/>
              </a:spcAft>
              <a:defRPr/>
            </a:pPr>
            <a:r>
              <a:rPr lang="en-US" sz="1600" i="1" dirty="0">
                <a:solidFill>
                  <a:schemeClr val="accent6">
                    <a:lumMod val="75000"/>
                  </a:schemeClr>
                </a:solidFill>
                <a:latin typeface="Calibri" pitchFamily="34" charset="0"/>
              </a:rPr>
              <a:t>The dark shaded counties are converted fully to </a:t>
            </a:r>
            <a:r>
              <a:rPr lang="en-US" sz="1600" i="1" dirty="0" err="1">
                <a:solidFill>
                  <a:schemeClr val="accent6">
                    <a:lumMod val="75000"/>
                  </a:schemeClr>
                </a:solidFill>
                <a:latin typeface="Calibri" pitchFamily="34" charset="0"/>
              </a:rPr>
              <a:t>eFiling</a:t>
            </a:r>
            <a:r>
              <a:rPr lang="en-US" sz="1600" i="1" dirty="0">
                <a:solidFill>
                  <a:schemeClr val="accent6">
                    <a:lumMod val="75000"/>
                  </a:schemeClr>
                </a:solidFill>
                <a:latin typeface="Calibri" pitchFamily="34" charset="0"/>
              </a:rPr>
              <a:t> (EDMS).  </a:t>
            </a:r>
            <a:r>
              <a:rPr lang="en-US" sz="1600" i="1" dirty="0" smtClean="0">
                <a:solidFill>
                  <a:schemeClr val="accent6">
                    <a:lumMod val="75000"/>
                  </a:schemeClr>
                </a:solidFill>
                <a:latin typeface="Calibri" pitchFamily="34" charset="0"/>
              </a:rPr>
              <a:t>The </a:t>
            </a:r>
            <a:r>
              <a:rPr lang="en-US" sz="1600" i="1" dirty="0">
                <a:solidFill>
                  <a:schemeClr val="accent6">
                    <a:lumMod val="75000"/>
                  </a:schemeClr>
                </a:solidFill>
                <a:latin typeface="Calibri" pitchFamily="34" charset="0"/>
              </a:rPr>
              <a:t>light shaded  counties are scheduled to convert to </a:t>
            </a:r>
            <a:r>
              <a:rPr lang="en-US" sz="1600" i="1" dirty="0" err="1">
                <a:solidFill>
                  <a:schemeClr val="accent6">
                    <a:lumMod val="75000"/>
                  </a:schemeClr>
                </a:solidFill>
                <a:latin typeface="Calibri" pitchFamily="34" charset="0"/>
              </a:rPr>
              <a:t>eFiling</a:t>
            </a:r>
            <a:r>
              <a:rPr lang="en-US" sz="1600" i="1" dirty="0">
                <a:solidFill>
                  <a:schemeClr val="accent6">
                    <a:lumMod val="75000"/>
                  </a:schemeClr>
                </a:solidFill>
                <a:latin typeface="Calibri" pitchFamily="34" charset="0"/>
              </a:rPr>
              <a:t> (EDMS) in 2014. </a:t>
            </a:r>
            <a:r>
              <a:rPr lang="en-US" sz="1600" i="1" dirty="0" smtClean="0">
                <a:solidFill>
                  <a:schemeClr val="accent6">
                    <a:lumMod val="75000"/>
                  </a:schemeClr>
                </a:solidFill>
                <a:latin typeface="Calibri" pitchFamily="34" charset="0"/>
              </a:rPr>
              <a:t> </a:t>
            </a:r>
          </a:p>
        </p:txBody>
      </p:sp>
      <p:sp>
        <p:nvSpPr>
          <p:cNvPr id="11" name="TextBox 5"/>
          <p:cNvSpPr txBox="1">
            <a:spLocks noChangeArrowheads="1"/>
          </p:cNvSpPr>
          <p:nvPr/>
        </p:nvSpPr>
        <p:spPr bwMode="auto">
          <a:xfrm>
            <a:off x="914400" y="1905000"/>
            <a:ext cx="7315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b="1" dirty="0" smtClean="0">
                <a:solidFill>
                  <a:schemeClr val="accent3">
                    <a:lumMod val="50000"/>
                  </a:schemeClr>
                </a:solidFill>
                <a:latin typeface="Calibri" pitchFamily="34" charset="0"/>
              </a:rPr>
              <a:t>EDMS Implementation</a:t>
            </a:r>
            <a:endParaRPr lang="en-US" sz="2400" b="1" dirty="0">
              <a:latin typeface="Calibri" pitchFamily="34" charset="0"/>
            </a:endParaRPr>
          </a:p>
        </p:txBody>
      </p:sp>
    </p:spTree>
    <p:extLst>
      <p:ext uri="{BB962C8B-B14F-4D97-AF65-F5344CB8AC3E}">
        <p14:creationId xmlns:p14="http://schemas.microsoft.com/office/powerpoint/2010/main" val="22110241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Slide Number Placeholder 3"/>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18</a:t>
            </a:fld>
            <a:endParaRPr lang="en-US" b="0" dirty="0">
              <a:solidFill>
                <a:schemeClr val="tx1"/>
              </a:solidFill>
              <a:latin typeface="Calibri" pitchFamily="34" charset="0"/>
            </a:endParaRPr>
          </a:p>
        </p:txBody>
      </p:sp>
      <p:sp>
        <p:nvSpPr>
          <p:cNvPr id="7" name="Title 1"/>
          <p:cNvSpPr>
            <a:spLocks noGrp="1"/>
          </p:cNvSpPr>
          <p:nvPr>
            <p:ph type="title"/>
          </p:nvPr>
        </p:nvSpPr>
        <p:spPr>
          <a:xfrm>
            <a:off x="1219200" y="838200"/>
            <a:ext cx="7924800" cy="838200"/>
          </a:xfrm>
        </p:spPr>
        <p:txBody>
          <a:bodyPr>
            <a:noAutofit/>
          </a:bodyPr>
          <a:lstStyle/>
          <a:p>
            <a:pPr>
              <a:defRPr/>
            </a:pPr>
            <a:r>
              <a:rPr lang="en-US" sz="3800" dirty="0">
                <a:solidFill>
                  <a:schemeClr val="accent3">
                    <a:lumMod val="50000"/>
                  </a:schemeClr>
                </a:solidFill>
                <a:latin typeface="Bookman Old Style" pitchFamily="18" charset="0"/>
              </a:rPr>
              <a:t>Providing Faster and Less Costly Resolution of Legal Disputes</a:t>
            </a:r>
          </a:p>
        </p:txBody>
      </p:sp>
      <p:sp>
        <p:nvSpPr>
          <p:cNvPr id="8" name="TextBox 7"/>
          <p:cNvSpPr txBox="1">
            <a:spLocks noChangeArrowheads="1"/>
          </p:cNvSpPr>
          <p:nvPr/>
        </p:nvSpPr>
        <p:spPr bwMode="auto">
          <a:xfrm>
            <a:off x="1524000" y="2459757"/>
            <a:ext cx="6553200" cy="210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auto">
              <a:spcBef>
                <a:spcPts val="0"/>
              </a:spcBef>
              <a:spcAft>
                <a:spcPts val="0"/>
              </a:spcAft>
              <a:defRPr/>
            </a:pPr>
            <a:r>
              <a:rPr lang="en-US" sz="2400" i="1" dirty="0">
                <a:solidFill>
                  <a:schemeClr val="accent6">
                    <a:lumMod val="75000"/>
                  </a:schemeClr>
                </a:solidFill>
                <a:latin typeface="Calibri" pitchFamily="34" charset="0"/>
              </a:rPr>
              <a:t>“We strengthen the entire court system when we leverage the expertise of our district courts with targeted innovations such as the business </a:t>
            </a:r>
            <a:r>
              <a:rPr lang="en-US" sz="2400" i="1" dirty="0" smtClean="0">
                <a:solidFill>
                  <a:schemeClr val="accent6">
                    <a:lumMod val="75000"/>
                  </a:schemeClr>
                </a:solidFill>
                <a:latin typeface="Calibri" pitchFamily="34" charset="0"/>
              </a:rPr>
              <a:t>court.”</a:t>
            </a:r>
            <a:r>
              <a:rPr lang="en-US" sz="1050" i="1" dirty="0" smtClean="0">
                <a:solidFill>
                  <a:schemeClr val="accent6">
                    <a:lumMod val="75000"/>
                  </a:schemeClr>
                </a:solidFill>
                <a:latin typeface="Calibri" pitchFamily="34" charset="0"/>
              </a:rPr>
              <a:t> </a:t>
            </a:r>
          </a:p>
          <a:p>
            <a:pPr fontAlgn="auto">
              <a:spcBef>
                <a:spcPts val="0"/>
              </a:spcBef>
              <a:spcAft>
                <a:spcPts val="0"/>
              </a:spcAft>
              <a:defRPr/>
            </a:pPr>
            <a:endParaRPr lang="en-US" sz="1050" i="1" dirty="0" smtClean="0">
              <a:solidFill>
                <a:schemeClr val="accent6">
                  <a:lumMod val="75000"/>
                </a:schemeClr>
              </a:solidFill>
              <a:latin typeface="Calibri" pitchFamily="34" charset="0"/>
            </a:endParaRPr>
          </a:p>
          <a:p>
            <a:pPr algn="r" fontAlgn="auto">
              <a:spcBef>
                <a:spcPts val="0"/>
              </a:spcBef>
              <a:spcAft>
                <a:spcPts val="0"/>
              </a:spcAft>
              <a:defRPr/>
            </a:pPr>
            <a:r>
              <a:rPr lang="en-US" sz="2400" dirty="0" smtClean="0">
                <a:solidFill>
                  <a:schemeClr val="accent6">
                    <a:lumMod val="75000"/>
                  </a:schemeClr>
                </a:solidFill>
                <a:latin typeface="Calibri" pitchFamily="34" charset="0"/>
              </a:rPr>
              <a:t>Chief Justice Mark Cady</a:t>
            </a:r>
          </a:p>
          <a:p>
            <a:pPr algn="r" fontAlgn="auto">
              <a:spcBef>
                <a:spcPts val="0"/>
              </a:spcBef>
              <a:spcAft>
                <a:spcPts val="0"/>
              </a:spcAft>
              <a:defRPr/>
            </a:pPr>
            <a:r>
              <a:rPr lang="en-US" sz="2400" dirty="0" smtClean="0">
                <a:solidFill>
                  <a:schemeClr val="accent6">
                    <a:lumMod val="75000"/>
                  </a:schemeClr>
                </a:solidFill>
                <a:latin typeface="Calibri" pitchFamily="34" charset="0"/>
              </a:rPr>
              <a:t>2014 State of the Judiciary </a:t>
            </a:r>
            <a:endParaRPr lang="en-US" sz="2400" dirty="0">
              <a:latin typeface="Calibri" pitchFamily="34" charset="0"/>
            </a:endParaRPr>
          </a:p>
        </p:txBody>
      </p:sp>
    </p:spTree>
    <p:extLst>
      <p:ext uri="{BB962C8B-B14F-4D97-AF65-F5344CB8AC3E}">
        <p14:creationId xmlns:p14="http://schemas.microsoft.com/office/powerpoint/2010/main" val="4978964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Slide Number Placeholder 3"/>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19</a:t>
            </a:fld>
            <a:endParaRPr lang="en-US" b="0" dirty="0">
              <a:solidFill>
                <a:schemeClr val="tx1"/>
              </a:solidFill>
              <a:latin typeface="Calibri" pitchFamily="34" charset="0"/>
            </a:endParaRPr>
          </a:p>
        </p:txBody>
      </p:sp>
      <p:sp>
        <p:nvSpPr>
          <p:cNvPr id="7" name="Title 1"/>
          <p:cNvSpPr>
            <a:spLocks noGrp="1"/>
          </p:cNvSpPr>
          <p:nvPr>
            <p:ph type="title"/>
          </p:nvPr>
        </p:nvSpPr>
        <p:spPr>
          <a:xfrm>
            <a:off x="1219200" y="838200"/>
            <a:ext cx="7924800" cy="838200"/>
          </a:xfrm>
        </p:spPr>
        <p:txBody>
          <a:bodyPr>
            <a:noAutofit/>
          </a:bodyPr>
          <a:lstStyle/>
          <a:p>
            <a:pPr>
              <a:defRPr/>
            </a:pPr>
            <a:r>
              <a:rPr lang="en-US" sz="3800" dirty="0">
                <a:solidFill>
                  <a:schemeClr val="accent3">
                    <a:lumMod val="50000"/>
                  </a:schemeClr>
                </a:solidFill>
                <a:latin typeface="Bookman Old Style" pitchFamily="18" charset="0"/>
              </a:rPr>
              <a:t>Providing Faster and Less Costly Resolution of Legal Disputes</a:t>
            </a:r>
          </a:p>
        </p:txBody>
      </p:sp>
      <p:sp>
        <p:nvSpPr>
          <p:cNvPr id="8" name="TextBox 7"/>
          <p:cNvSpPr txBox="1"/>
          <p:nvPr/>
        </p:nvSpPr>
        <p:spPr>
          <a:xfrm>
            <a:off x="1600200" y="2590800"/>
            <a:ext cx="5715000" cy="2062103"/>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solidFill>
                  <a:schemeClr val="accent3">
                    <a:lumMod val="50000"/>
                  </a:schemeClr>
                </a:solidFill>
                <a:latin typeface="Calibri" pitchFamily="34" charset="0"/>
              </a:rPr>
              <a:t>Three judges are now hearing cases in Iowa’s Business Specialty Courts.</a:t>
            </a:r>
          </a:p>
          <a:p>
            <a:pPr marL="285750" indent="-285750">
              <a:buFont typeface="Arial" panose="020B0604020202020204" pitchFamily="34" charset="0"/>
              <a:buChar char="•"/>
            </a:pPr>
            <a:endParaRPr lang="en-US" sz="800" dirty="0" smtClean="0">
              <a:solidFill>
                <a:schemeClr val="accent3">
                  <a:lumMod val="50000"/>
                </a:schemeClr>
              </a:solidFill>
              <a:latin typeface="Calibri" pitchFamily="34" charset="0"/>
            </a:endParaRPr>
          </a:p>
          <a:p>
            <a:pPr marL="285750" indent="-285750">
              <a:buFont typeface="Arial" panose="020B0604020202020204" pitchFamily="34" charset="0"/>
              <a:buChar char="•"/>
            </a:pPr>
            <a:r>
              <a:rPr lang="en-US" sz="2400" dirty="0" smtClean="0">
                <a:solidFill>
                  <a:schemeClr val="accent3">
                    <a:lumMod val="50000"/>
                  </a:schemeClr>
                </a:solidFill>
                <a:latin typeface="Calibri" pitchFamily="34" charset="0"/>
              </a:rPr>
              <a:t>The Supreme Court is receiving input from the public on the proposed streamlined Civil Litigation Track.</a:t>
            </a:r>
            <a:endParaRPr lang="en-US" sz="2400" dirty="0">
              <a:solidFill>
                <a:schemeClr val="accent3">
                  <a:lumMod val="50000"/>
                </a:schemeClr>
              </a:solidFill>
            </a:endParaRPr>
          </a:p>
        </p:txBody>
      </p:sp>
    </p:spTree>
    <p:extLst>
      <p:ext uri="{BB962C8B-B14F-4D97-AF65-F5344CB8AC3E}">
        <p14:creationId xmlns:p14="http://schemas.microsoft.com/office/powerpoint/2010/main" val="22782682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219200" y="533400"/>
            <a:ext cx="7239000" cy="838200"/>
          </a:xfrm>
        </p:spPr>
        <p:txBody>
          <a:bodyPr/>
          <a:lstStyle/>
          <a:p>
            <a:pPr>
              <a:defRPr/>
            </a:pPr>
            <a:r>
              <a:rPr lang="en-US" dirty="0" smtClean="0">
                <a:solidFill>
                  <a:schemeClr val="accent3">
                    <a:lumMod val="50000"/>
                  </a:schemeClr>
                </a:solidFill>
                <a:latin typeface="Bookman Old Style" pitchFamily="18" charset="0"/>
              </a:rPr>
              <a:t>Being Open </a:t>
            </a:r>
            <a:r>
              <a:rPr lang="en-US" dirty="0">
                <a:solidFill>
                  <a:schemeClr val="accent3">
                    <a:lumMod val="50000"/>
                  </a:schemeClr>
                </a:solidFill>
                <a:latin typeface="Bookman Old Style" pitchFamily="18" charset="0"/>
              </a:rPr>
              <a:t>and </a:t>
            </a:r>
            <a:r>
              <a:rPr lang="en-US" dirty="0" smtClean="0">
                <a:solidFill>
                  <a:schemeClr val="accent3">
                    <a:lumMod val="50000"/>
                  </a:schemeClr>
                </a:solidFill>
                <a:latin typeface="Bookman Old Style" pitchFamily="18" charset="0"/>
              </a:rPr>
              <a:t>Transparent</a:t>
            </a:r>
            <a:endParaRPr lang="en-US" dirty="0">
              <a:solidFill>
                <a:schemeClr val="accent3">
                  <a:lumMod val="50000"/>
                </a:schemeClr>
              </a:solidFill>
              <a:latin typeface="Bookman Old Style" pitchFamily="18" charset="0"/>
            </a:endParaRPr>
          </a:p>
        </p:txBody>
      </p:sp>
      <p:sp>
        <p:nvSpPr>
          <p:cNvPr id="4" name="Slide Number Placeholder 3"/>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20</a:t>
            </a:fld>
            <a:endParaRPr lang="en-US" b="0" dirty="0">
              <a:solidFill>
                <a:schemeClr val="tx1"/>
              </a:solidFill>
              <a:latin typeface="Calibri" pitchFamily="34" charset="0"/>
            </a:endParaRPr>
          </a:p>
        </p:txBody>
      </p:sp>
      <p:sp>
        <p:nvSpPr>
          <p:cNvPr id="6" name="TextBox 5"/>
          <p:cNvSpPr txBox="1">
            <a:spLocks noChangeArrowheads="1"/>
          </p:cNvSpPr>
          <p:nvPr/>
        </p:nvSpPr>
        <p:spPr bwMode="auto">
          <a:xfrm>
            <a:off x="1524000" y="2459757"/>
            <a:ext cx="6553200" cy="1731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auto">
              <a:spcBef>
                <a:spcPts val="0"/>
              </a:spcBef>
              <a:spcAft>
                <a:spcPts val="0"/>
              </a:spcAft>
              <a:defRPr/>
            </a:pPr>
            <a:r>
              <a:rPr lang="en-US" sz="2400" i="1" dirty="0">
                <a:solidFill>
                  <a:schemeClr val="accent6">
                    <a:lumMod val="75000"/>
                  </a:schemeClr>
                </a:solidFill>
                <a:latin typeface="Calibri" pitchFamily="34" charset="0"/>
              </a:rPr>
              <a:t>“We also continue to work to be the most open and transparent court system </a:t>
            </a:r>
            <a:r>
              <a:rPr lang="en-US" sz="2400" i="1" dirty="0" smtClean="0">
                <a:solidFill>
                  <a:schemeClr val="accent6">
                    <a:lumMod val="75000"/>
                  </a:schemeClr>
                </a:solidFill>
                <a:latin typeface="Calibri" pitchFamily="34" charset="0"/>
              </a:rPr>
              <a:t>possible.”</a:t>
            </a:r>
            <a:r>
              <a:rPr lang="en-US" sz="1050" i="1" dirty="0" smtClean="0">
                <a:solidFill>
                  <a:schemeClr val="accent6">
                    <a:lumMod val="75000"/>
                  </a:schemeClr>
                </a:solidFill>
                <a:latin typeface="Calibri" pitchFamily="34" charset="0"/>
              </a:rPr>
              <a:t> </a:t>
            </a:r>
          </a:p>
          <a:p>
            <a:pPr fontAlgn="auto">
              <a:spcBef>
                <a:spcPts val="0"/>
              </a:spcBef>
              <a:spcAft>
                <a:spcPts val="0"/>
              </a:spcAft>
              <a:defRPr/>
            </a:pPr>
            <a:endParaRPr lang="en-US" sz="1050" i="1" dirty="0" smtClean="0">
              <a:solidFill>
                <a:schemeClr val="accent6">
                  <a:lumMod val="75000"/>
                </a:schemeClr>
              </a:solidFill>
              <a:latin typeface="Calibri" pitchFamily="34" charset="0"/>
            </a:endParaRPr>
          </a:p>
          <a:p>
            <a:pPr algn="r" fontAlgn="auto">
              <a:spcBef>
                <a:spcPts val="0"/>
              </a:spcBef>
              <a:spcAft>
                <a:spcPts val="0"/>
              </a:spcAft>
              <a:defRPr/>
            </a:pPr>
            <a:r>
              <a:rPr lang="en-US" sz="2400" dirty="0" smtClean="0">
                <a:solidFill>
                  <a:schemeClr val="accent6">
                    <a:lumMod val="75000"/>
                  </a:schemeClr>
                </a:solidFill>
                <a:latin typeface="Calibri" pitchFamily="34" charset="0"/>
              </a:rPr>
              <a:t>Chief Justice Mark Cady</a:t>
            </a:r>
          </a:p>
          <a:p>
            <a:pPr algn="r" fontAlgn="auto">
              <a:spcBef>
                <a:spcPts val="0"/>
              </a:spcBef>
              <a:spcAft>
                <a:spcPts val="0"/>
              </a:spcAft>
              <a:defRPr/>
            </a:pPr>
            <a:r>
              <a:rPr lang="en-US" sz="2400" dirty="0" smtClean="0">
                <a:solidFill>
                  <a:schemeClr val="accent6">
                    <a:lumMod val="75000"/>
                  </a:schemeClr>
                </a:solidFill>
                <a:latin typeface="Calibri" pitchFamily="34" charset="0"/>
              </a:rPr>
              <a:t>2014 State of the Judiciary </a:t>
            </a:r>
            <a:endParaRPr lang="en-US" sz="2400" dirty="0">
              <a:latin typeface="Calibri" pitchFamily="34" charset="0"/>
            </a:endParaRPr>
          </a:p>
        </p:txBody>
      </p:sp>
    </p:spTree>
    <p:extLst>
      <p:ext uri="{BB962C8B-B14F-4D97-AF65-F5344CB8AC3E}">
        <p14:creationId xmlns:p14="http://schemas.microsoft.com/office/powerpoint/2010/main" val="26769804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219200" y="533400"/>
            <a:ext cx="7239000" cy="838200"/>
          </a:xfrm>
        </p:spPr>
        <p:txBody>
          <a:bodyPr/>
          <a:lstStyle/>
          <a:p>
            <a:pPr>
              <a:defRPr/>
            </a:pPr>
            <a:r>
              <a:rPr lang="en-US" dirty="0">
                <a:solidFill>
                  <a:schemeClr val="accent3">
                    <a:lumMod val="50000"/>
                  </a:schemeClr>
                </a:solidFill>
                <a:latin typeface="Bookman Old Style" pitchFamily="18" charset="0"/>
              </a:rPr>
              <a:t>Being Open and Transparent</a:t>
            </a:r>
          </a:p>
        </p:txBody>
      </p:sp>
      <p:sp>
        <p:nvSpPr>
          <p:cNvPr id="4" name="Slide Number Placeholder 3"/>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21</a:t>
            </a:fld>
            <a:endParaRPr lang="en-US" b="0" dirty="0">
              <a:solidFill>
                <a:schemeClr val="tx1"/>
              </a:solidFill>
              <a:latin typeface="Calibri" pitchFamily="34" charset="0"/>
            </a:endParaRPr>
          </a:p>
        </p:txBody>
      </p:sp>
      <p:sp>
        <p:nvSpPr>
          <p:cNvPr id="6" name="TextBox 5"/>
          <p:cNvSpPr txBox="1"/>
          <p:nvPr/>
        </p:nvSpPr>
        <p:spPr>
          <a:xfrm>
            <a:off x="1600200" y="2060897"/>
            <a:ext cx="5943600" cy="3577903"/>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solidFill>
                  <a:schemeClr val="accent3">
                    <a:lumMod val="50000"/>
                  </a:schemeClr>
                </a:solidFill>
                <a:latin typeface="Calibri" pitchFamily="34" charset="0"/>
              </a:rPr>
              <a:t>Last year, the Iowa Supreme Court heard </a:t>
            </a:r>
            <a:r>
              <a:rPr lang="en-US" sz="2400" dirty="0">
                <a:solidFill>
                  <a:schemeClr val="accent3">
                    <a:lumMod val="50000"/>
                  </a:schemeClr>
                </a:solidFill>
                <a:latin typeface="Calibri" pitchFamily="34" charset="0"/>
              </a:rPr>
              <a:t>oral arguments in four communities outside of Des Moines.  We visited Sioux City, Dubuque, Fort Dodge, and </a:t>
            </a:r>
            <a:r>
              <a:rPr lang="en-US" sz="2400" dirty="0" smtClean="0">
                <a:solidFill>
                  <a:schemeClr val="accent3">
                    <a:lumMod val="50000"/>
                  </a:schemeClr>
                </a:solidFill>
                <a:latin typeface="Calibri" pitchFamily="34" charset="0"/>
              </a:rPr>
              <a:t>Burlington</a:t>
            </a:r>
          </a:p>
          <a:p>
            <a:pPr marL="285750" indent="-285750">
              <a:buFont typeface="Arial" panose="020B0604020202020204" pitchFamily="34" charset="0"/>
              <a:buChar char="•"/>
            </a:pPr>
            <a:endParaRPr lang="en-US" sz="1050" dirty="0">
              <a:solidFill>
                <a:schemeClr val="accent3">
                  <a:lumMod val="50000"/>
                </a:schemeClr>
              </a:solidFill>
              <a:latin typeface="Calibri" pitchFamily="34" charset="0"/>
            </a:endParaRPr>
          </a:p>
          <a:p>
            <a:pPr marL="285750" indent="-285750">
              <a:buFont typeface="Arial" panose="020B0604020202020204" pitchFamily="34" charset="0"/>
              <a:buChar char="•"/>
            </a:pPr>
            <a:r>
              <a:rPr lang="en-US" sz="2400" dirty="0" smtClean="0">
                <a:solidFill>
                  <a:schemeClr val="accent3">
                    <a:lumMod val="50000"/>
                  </a:schemeClr>
                </a:solidFill>
                <a:latin typeface="Calibri" pitchFamily="34" charset="0"/>
              </a:rPr>
              <a:t>The Iowa Supreme Court proposed new </a:t>
            </a:r>
            <a:r>
              <a:rPr lang="en-US" sz="2400" dirty="0">
                <a:solidFill>
                  <a:schemeClr val="accent3">
                    <a:lumMod val="50000"/>
                  </a:schemeClr>
                </a:solidFill>
                <a:latin typeface="Calibri" pitchFamily="34" charset="0"/>
              </a:rPr>
              <a:t>expanded media coverage </a:t>
            </a:r>
            <a:r>
              <a:rPr lang="en-US" sz="2400" dirty="0" smtClean="0">
                <a:solidFill>
                  <a:schemeClr val="accent3">
                    <a:lumMod val="50000"/>
                  </a:schemeClr>
                </a:solidFill>
                <a:latin typeface="Calibri" pitchFamily="34" charset="0"/>
              </a:rPr>
              <a:t>rules to accommodate </a:t>
            </a:r>
            <a:r>
              <a:rPr lang="en-US" sz="2400" dirty="0">
                <a:solidFill>
                  <a:schemeClr val="accent3">
                    <a:lumMod val="50000"/>
                  </a:schemeClr>
                </a:solidFill>
                <a:latin typeface="Calibri" pitchFamily="34" charset="0"/>
              </a:rPr>
              <a:t>new forms of communication, social media, and media forums. </a:t>
            </a:r>
            <a:endParaRPr lang="en-US" sz="2400" dirty="0">
              <a:solidFill>
                <a:schemeClr val="accent3">
                  <a:lumMod val="50000"/>
                </a:schemeClr>
              </a:solidFill>
            </a:endParaRPr>
          </a:p>
        </p:txBody>
      </p:sp>
    </p:spTree>
    <p:extLst>
      <p:ext uri="{BB962C8B-B14F-4D97-AF65-F5344CB8AC3E}">
        <p14:creationId xmlns:p14="http://schemas.microsoft.com/office/powerpoint/2010/main" val="8426409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219200" y="838200"/>
            <a:ext cx="7239000" cy="838200"/>
          </a:xfrm>
        </p:spPr>
        <p:txBody>
          <a:bodyPr>
            <a:noAutofit/>
          </a:bodyPr>
          <a:lstStyle/>
          <a:p>
            <a:pPr>
              <a:defRPr/>
            </a:pPr>
            <a:r>
              <a:rPr lang="en-US" dirty="0">
                <a:solidFill>
                  <a:schemeClr val="accent3">
                    <a:lumMod val="50000"/>
                  </a:schemeClr>
                </a:solidFill>
                <a:latin typeface="Bookman Old Style" pitchFamily="18" charset="0"/>
              </a:rPr>
              <a:t>Providing </a:t>
            </a:r>
            <a:r>
              <a:rPr lang="en-US" dirty="0" smtClean="0">
                <a:solidFill>
                  <a:schemeClr val="accent3">
                    <a:lumMod val="50000"/>
                  </a:schemeClr>
                </a:solidFill>
                <a:latin typeface="Bookman Old Style" pitchFamily="18" charset="0"/>
              </a:rPr>
              <a:t>Fair </a:t>
            </a:r>
            <a:r>
              <a:rPr lang="en-US" dirty="0">
                <a:solidFill>
                  <a:schemeClr val="accent3">
                    <a:lumMod val="50000"/>
                  </a:schemeClr>
                </a:solidFill>
                <a:latin typeface="Bookman Old Style" pitchFamily="18" charset="0"/>
              </a:rPr>
              <a:t>and </a:t>
            </a:r>
            <a:r>
              <a:rPr lang="en-US" dirty="0" smtClean="0">
                <a:solidFill>
                  <a:schemeClr val="accent3">
                    <a:lumMod val="50000"/>
                  </a:schemeClr>
                </a:solidFill>
                <a:latin typeface="Bookman Old Style" pitchFamily="18" charset="0"/>
              </a:rPr>
              <a:t>Impartial Justice </a:t>
            </a:r>
            <a:r>
              <a:rPr lang="en-US" dirty="0">
                <a:solidFill>
                  <a:schemeClr val="accent3">
                    <a:lumMod val="50000"/>
                  </a:schemeClr>
                </a:solidFill>
                <a:latin typeface="Bookman Old Style" pitchFamily="18" charset="0"/>
              </a:rPr>
              <a:t>for </a:t>
            </a:r>
            <a:r>
              <a:rPr lang="en-US" dirty="0" smtClean="0">
                <a:solidFill>
                  <a:schemeClr val="accent3">
                    <a:lumMod val="50000"/>
                  </a:schemeClr>
                </a:solidFill>
                <a:latin typeface="Bookman Old Style" pitchFamily="18" charset="0"/>
              </a:rPr>
              <a:t>All</a:t>
            </a:r>
            <a:endParaRPr lang="en-US" dirty="0">
              <a:solidFill>
                <a:schemeClr val="accent3">
                  <a:lumMod val="50000"/>
                </a:schemeClr>
              </a:solidFill>
              <a:latin typeface="Bookman Old Style" pitchFamily="18" charset="0"/>
            </a:endParaRPr>
          </a:p>
        </p:txBody>
      </p:sp>
      <p:sp>
        <p:nvSpPr>
          <p:cNvPr id="4" name="Slide Number Placeholder 3"/>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22</a:t>
            </a:fld>
            <a:endParaRPr lang="en-US" b="0" dirty="0">
              <a:solidFill>
                <a:schemeClr val="tx1"/>
              </a:solidFill>
              <a:latin typeface="Calibri" pitchFamily="34" charset="0"/>
            </a:endParaRPr>
          </a:p>
        </p:txBody>
      </p:sp>
      <p:sp>
        <p:nvSpPr>
          <p:cNvPr id="6" name="TextBox 5"/>
          <p:cNvSpPr txBox="1">
            <a:spLocks noChangeArrowheads="1"/>
          </p:cNvSpPr>
          <p:nvPr/>
        </p:nvSpPr>
        <p:spPr bwMode="auto">
          <a:xfrm>
            <a:off x="1524000" y="2459757"/>
            <a:ext cx="6553200" cy="2469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auto">
              <a:spcBef>
                <a:spcPts val="0"/>
              </a:spcBef>
              <a:spcAft>
                <a:spcPts val="0"/>
              </a:spcAft>
              <a:defRPr/>
            </a:pPr>
            <a:r>
              <a:rPr lang="en-US" sz="2400" i="1" dirty="0">
                <a:solidFill>
                  <a:schemeClr val="accent6">
                    <a:lumMod val="75000"/>
                  </a:schemeClr>
                </a:solidFill>
                <a:latin typeface="Calibri" pitchFamily="34" charset="0"/>
              </a:rPr>
              <a:t>“Justice for all is, and always has been, our most important </a:t>
            </a:r>
            <a:r>
              <a:rPr lang="en-US" sz="2400" i="1" dirty="0" smtClean="0">
                <a:solidFill>
                  <a:schemeClr val="accent6">
                    <a:lumMod val="75000"/>
                  </a:schemeClr>
                </a:solidFill>
                <a:latin typeface="Calibri" pitchFamily="34" charset="0"/>
              </a:rPr>
              <a:t>goal. . . . [E]very </a:t>
            </a:r>
            <a:r>
              <a:rPr lang="en-US" sz="2400" i="1" dirty="0">
                <a:solidFill>
                  <a:schemeClr val="accent6">
                    <a:lumMod val="75000"/>
                  </a:schemeClr>
                </a:solidFill>
                <a:latin typeface="Calibri" pitchFamily="34" charset="0"/>
              </a:rPr>
              <a:t>day, the judges in this state work hard to apply your laws with impartiality, honesty, and integrity</a:t>
            </a:r>
            <a:r>
              <a:rPr lang="en-US" sz="2400" i="1" dirty="0" smtClean="0">
                <a:solidFill>
                  <a:schemeClr val="accent6">
                    <a:lumMod val="75000"/>
                  </a:schemeClr>
                </a:solidFill>
                <a:latin typeface="Calibri" pitchFamily="34" charset="0"/>
              </a:rPr>
              <a:t>.”</a:t>
            </a:r>
            <a:r>
              <a:rPr lang="en-US" sz="1050" i="1" dirty="0" smtClean="0">
                <a:solidFill>
                  <a:schemeClr val="accent6">
                    <a:lumMod val="75000"/>
                  </a:schemeClr>
                </a:solidFill>
                <a:latin typeface="Calibri" pitchFamily="34" charset="0"/>
              </a:rPr>
              <a:t> </a:t>
            </a:r>
          </a:p>
          <a:p>
            <a:pPr fontAlgn="auto">
              <a:spcBef>
                <a:spcPts val="0"/>
              </a:spcBef>
              <a:spcAft>
                <a:spcPts val="0"/>
              </a:spcAft>
              <a:defRPr/>
            </a:pPr>
            <a:endParaRPr lang="en-US" sz="1050" i="1" dirty="0" smtClean="0">
              <a:solidFill>
                <a:schemeClr val="accent6">
                  <a:lumMod val="75000"/>
                </a:schemeClr>
              </a:solidFill>
              <a:latin typeface="Calibri" pitchFamily="34" charset="0"/>
            </a:endParaRPr>
          </a:p>
          <a:p>
            <a:pPr algn="r" fontAlgn="auto">
              <a:spcBef>
                <a:spcPts val="0"/>
              </a:spcBef>
              <a:spcAft>
                <a:spcPts val="0"/>
              </a:spcAft>
              <a:defRPr/>
            </a:pPr>
            <a:r>
              <a:rPr lang="en-US" sz="2400" dirty="0" smtClean="0">
                <a:solidFill>
                  <a:schemeClr val="accent6">
                    <a:lumMod val="75000"/>
                  </a:schemeClr>
                </a:solidFill>
                <a:latin typeface="Calibri" pitchFamily="34" charset="0"/>
              </a:rPr>
              <a:t>Chief Justice Mark Cady</a:t>
            </a:r>
          </a:p>
          <a:p>
            <a:pPr algn="r" fontAlgn="auto">
              <a:spcBef>
                <a:spcPts val="0"/>
              </a:spcBef>
              <a:spcAft>
                <a:spcPts val="0"/>
              </a:spcAft>
              <a:defRPr/>
            </a:pPr>
            <a:r>
              <a:rPr lang="en-US" sz="2400" dirty="0" smtClean="0">
                <a:solidFill>
                  <a:schemeClr val="accent6">
                    <a:lumMod val="75000"/>
                  </a:schemeClr>
                </a:solidFill>
                <a:latin typeface="Calibri" pitchFamily="34" charset="0"/>
              </a:rPr>
              <a:t>2014 State of the Judiciary </a:t>
            </a:r>
            <a:endParaRPr lang="en-US" sz="2400" dirty="0">
              <a:latin typeface="Calibri" pitchFamily="34" charset="0"/>
            </a:endParaRPr>
          </a:p>
        </p:txBody>
      </p:sp>
    </p:spTree>
    <p:extLst>
      <p:ext uri="{BB962C8B-B14F-4D97-AF65-F5344CB8AC3E}">
        <p14:creationId xmlns:p14="http://schemas.microsoft.com/office/powerpoint/2010/main" val="11579260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Slide Number Placeholder 3"/>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23</a:t>
            </a:fld>
            <a:endParaRPr lang="en-US" b="0" dirty="0">
              <a:solidFill>
                <a:schemeClr val="tx1"/>
              </a:solidFill>
              <a:latin typeface="Calibri" pitchFamily="34" charset="0"/>
            </a:endParaRPr>
          </a:p>
        </p:txBody>
      </p:sp>
      <p:sp>
        <p:nvSpPr>
          <p:cNvPr id="7" name="Title 1"/>
          <p:cNvSpPr>
            <a:spLocks noGrp="1"/>
          </p:cNvSpPr>
          <p:nvPr>
            <p:ph type="title"/>
          </p:nvPr>
        </p:nvSpPr>
        <p:spPr>
          <a:xfrm>
            <a:off x="1219200" y="838200"/>
            <a:ext cx="7239000" cy="838200"/>
          </a:xfrm>
        </p:spPr>
        <p:txBody>
          <a:bodyPr>
            <a:noAutofit/>
          </a:bodyPr>
          <a:lstStyle/>
          <a:p>
            <a:pPr>
              <a:defRPr/>
            </a:pPr>
            <a:r>
              <a:rPr lang="en-US" dirty="0">
                <a:solidFill>
                  <a:schemeClr val="accent3">
                    <a:lumMod val="50000"/>
                  </a:schemeClr>
                </a:solidFill>
                <a:latin typeface="Bookman Old Style" pitchFamily="18" charset="0"/>
              </a:rPr>
              <a:t>Providing </a:t>
            </a:r>
            <a:r>
              <a:rPr lang="en-US" dirty="0" smtClean="0">
                <a:solidFill>
                  <a:schemeClr val="accent3">
                    <a:lumMod val="50000"/>
                  </a:schemeClr>
                </a:solidFill>
                <a:latin typeface="Bookman Old Style" pitchFamily="18" charset="0"/>
              </a:rPr>
              <a:t>Fair </a:t>
            </a:r>
            <a:r>
              <a:rPr lang="en-US" dirty="0">
                <a:solidFill>
                  <a:schemeClr val="accent3">
                    <a:lumMod val="50000"/>
                  </a:schemeClr>
                </a:solidFill>
                <a:latin typeface="Bookman Old Style" pitchFamily="18" charset="0"/>
              </a:rPr>
              <a:t>and </a:t>
            </a:r>
            <a:r>
              <a:rPr lang="en-US" dirty="0" smtClean="0">
                <a:solidFill>
                  <a:schemeClr val="accent3">
                    <a:lumMod val="50000"/>
                  </a:schemeClr>
                </a:solidFill>
                <a:latin typeface="Bookman Old Style" pitchFamily="18" charset="0"/>
              </a:rPr>
              <a:t>Impartial Justice </a:t>
            </a:r>
            <a:r>
              <a:rPr lang="en-US" dirty="0">
                <a:solidFill>
                  <a:schemeClr val="accent3">
                    <a:lumMod val="50000"/>
                  </a:schemeClr>
                </a:solidFill>
                <a:latin typeface="Bookman Old Style" pitchFamily="18" charset="0"/>
              </a:rPr>
              <a:t>for </a:t>
            </a:r>
            <a:r>
              <a:rPr lang="en-US" dirty="0" smtClean="0">
                <a:solidFill>
                  <a:schemeClr val="accent3">
                    <a:lumMod val="50000"/>
                  </a:schemeClr>
                </a:solidFill>
                <a:latin typeface="Bookman Old Style" pitchFamily="18" charset="0"/>
              </a:rPr>
              <a:t>All</a:t>
            </a:r>
            <a:endParaRPr lang="en-US" dirty="0">
              <a:solidFill>
                <a:schemeClr val="accent3">
                  <a:lumMod val="50000"/>
                </a:schemeClr>
              </a:solidFill>
              <a:latin typeface="Bookman Old Style" pitchFamily="18" charset="0"/>
            </a:endParaRPr>
          </a:p>
        </p:txBody>
      </p:sp>
      <p:sp>
        <p:nvSpPr>
          <p:cNvPr id="8" name="TextBox 7"/>
          <p:cNvSpPr txBox="1"/>
          <p:nvPr/>
        </p:nvSpPr>
        <p:spPr>
          <a:xfrm>
            <a:off x="1143000" y="1981200"/>
            <a:ext cx="6781800" cy="4339650"/>
          </a:xfrm>
          <a:prstGeom prst="rect">
            <a:avLst/>
          </a:prstGeom>
          <a:noFill/>
        </p:spPr>
        <p:txBody>
          <a:bodyPr wrap="square" rtlCol="0">
            <a:spAutoFit/>
          </a:bodyPr>
          <a:lstStyle/>
          <a:p>
            <a:r>
              <a:rPr lang="en-US" sz="2100" dirty="0" smtClean="0">
                <a:solidFill>
                  <a:schemeClr val="accent3">
                    <a:lumMod val="50000"/>
                  </a:schemeClr>
                </a:solidFill>
                <a:latin typeface="Calibri" pitchFamily="34" charset="0"/>
              </a:rPr>
              <a:t>Last year</a:t>
            </a:r>
            <a:r>
              <a:rPr lang="en-US" sz="2100" dirty="0">
                <a:solidFill>
                  <a:schemeClr val="accent3">
                    <a:lumMod val="50000"/>
                  </a:schemeClr>
                </a:solidFill>
                <a:latin typeface="Calibri" pitchFamily="34" charset="0"/>
              </a:rPr>
              <a:t>, </a:t>
            </a:r>
            <a:r>
              <a:rPr lang="en-US" sz="2100" dirty="0" smtClean="0">
                <a:solidFill>
                  <a:schemeClr val="accent3">
                    <a:lumMod val="50000"/>
                  </a:schemeClr>
                </a:solidFill>
                <a:latin typeface="Calibri" pitchFamily="34" charset="0"/>
              </a:rPr>
              <a:t>Iowa Judicial </a:t>
            </a:r>
            <a:r>
              <a:rPr lang="en-US" sz="2100" dirty="0">
                <a:solidFill>
                  <a:schemeClr val="accent3">
                    <a:lumMod val="50000"/>
                  </a:schemeClr>
                </a:solidFill>
                <a:latin typeface="Calibri" pitchFamily="34" charset="0"/>
              </a:rPr>
              <a:t>Branch personnel processed </a:t>
            </a:r>
            <a:r>
              <a:rPr lang="en-US" sz="2100" dirty="0" smtClean="0">
                <a:solidFill>
                  <a:schemeClr val="accent3">
                    <a:lumMod val="50000"/>
                  </a:schemeClr>
                </a:solidFill>
                <a:latin typeface="Calibri" pitchFamily="34" charset="0"/>
              </a:rPr>
              <a:t>nearly </a:t>
            </a:r>
            <a:r>
              <a:rPr lang="en-US" sz="2100" dirty="0">
                <a:solidFill>
                  <a:schemeClr val="accent3">
                    <a:lumMod val="50000"/>
                  </a:schemeClr>
                </a:solidFill>
                <a:latin typeface="Calibri" pitchFamily="34" charset="0"/>
              </a:rPr>
              <a:t>800,000 cases filed by </a:t>
            </a:r>
            <a:r>
              <a:rPr lang="en-US" sz="2100" dirty="0" smtClean="0">
                <a:solidFill>
                  <a:schemeClr val="accent3">
                    <a:lumMod val="50000"/>
                  </a:schemeClr>
                </a:solidFill>
                <a:latin typeface="Calibri" pitchFamily="34" charset="0"/>
              </a:rPr>
              <a:t>Iowans</a:t>
            </a:r>
          </a:p>
          <a:p>
            <a:endParaRPr lang="en-US" sz="1050" dirty="0" smtClean="0">
              <a:solidFill>
                <a:schemeClr val="accent6">
                  <a:lumMod val="75000"/>
                </a:schemeClr>
              </a:solidFill>
              <a:latin typeface="Calibri" pitchFamily="34" charset="0"/>
            </a:endParaRPr>
          </a:p>
          <a:p>
            <a:pPr marL="342900" indent="-342900">
              <a:buFont typeface="Arial" panose="020B0604020202020204" pitchFamily="34" charset="0"/>
              <a:buChar char="•"/>
            </a:pPr>
            <a:r>
              <a:rPr lang="en-US" sz="2100" dirty="0" smtClean="0">
                <a:solidFill>
                  <a:schemeClr val="accent6">
                    <a:lumMod val="75000"/>
                  </a:schemeClr>
                </a:solidFill>
                <a:latin typeface="Calibri" pitchFamily="34" charset="0"/>
              </a:rPr>
              <a:t>Domestic	 </a:t>
            </a:r>
            <a:r>
              <a:rPr lang="en-US" sz="2100" dirty="0">
                <a:solidFill>
                  <a:schemeClr val="accent6">
                    <a:lumMod val="75000"/>
                  </a:schemeClr>
                </a:solidFill>
                <a:latin typeface="Calibri" pitchFamily="34" charset="0"/>
              </a:rPr>
              <a:t>			</a:t>
            </a:r>
            <a:r>
              <a:rPr lang="en-US" sz="2100" dirty="0" smtClean="0">
                <a:solidFill>
                  <a:schemeClr val="accent6">
                    <a:lumMod val="75000"/>
                  </a:schemeClr>
                </a:solidFill>
                <a:latin typeface="Calibri" pitchFamily="34" charset="0"/>
              </a:rPr>
              <a:t>  42,243 </a:t>
            </a:r>
            <a:endParaRPr lang="en-US" sz="2100" dirty="0">
              <a:solidFill>
                <a:schemeClr val="accent6">
                  <a:lumMod val="75000"/>
                </a:schemeClr>
              </a:solidFill>
              <a:latin typeface="Calibri" pitchFamily="34" charset="0"/>
            </a:endParaRPr>
          </a:p>
          <a:p>
            <a:pPr marL="171450" indent="-171450">
              <a:buFont typeface="Arial" panose="020B0604020202020204" pitchFamily="34" charset="0"/>
              <a:buChar char="•"/>
            </a:pPr>
            <a:endParaRPr lang="en-US" sz="300" dirty="0">
              <a:solidFill>
                <a:schemeClr val="accent6">
                  <a:lumMod val="75000"/>
                </a:schemeClr>
              </a:solidFill>
              <a:latin typeface="Calibri" pitchFamily="34" charset="0"/>
            </a:endParaRPr>
          </a:p>
          <a:p>
            <a:pPr marL="342900" indent="-342900">
              <a:buFont typeface="Arial" panose="020B0604020202020204" pitchFamily="34" charset="0"/>
              <a:buChar char="•"/>
            </a:pPr>
            <a:r>
              <a:rPr lang="en-US" sz="2100" dirty="0" smtClean="0">
                <a:solidFill>
                  <a:schemeClr val="accent6">
                    <a:lumMod val="75000"/>
                  </a:schemeClr>
                </a:solidFill>
                <a:latin typeface="Calibri" pitchFamily="34" charset="0"/>
              </a:rPr>
              <a:t>Tort	 </a:t>
            </a:r>
            <a:r>
              <a:rPr lang="en-US" sz="2100" dirty="0">
                <a:solidFill>
                  <a:schemeClr val="accent6">
                    <a:lumMod val="75000"/>
                  </a:schemeClr>
                </a:solidFill>
                <a:latin typeface="Calibri" pitchFamily="34" charset="0"/>
              </a:rPr>
              <a:t>			</a:t>
            </a:r>
            <a:r>
              <a:rPr lang="en-US" sz="2100" dirty="0" smtClean="0">
                <a:solidFill>
                  <a:schemeClr val="accent6">
                    <a:lumMod val="75000"/>
                  </a:schemeClr>
                </a:solidFill>
                <a:latin typeface="Calibri" pitchFamily="34" charset="0"/>
              </a:rPr>
              <a:t>	    3,407</a:t>
            </a:r>
            <a:endParaRPr lang="en-US" sz="2100" dirty="0">
              <a:solidFill>
                <a:schemeClr val="accent6">
                  <a:lumMod val="75000"/>
                </a:schemeClr>
              </a:solidFill>
              <a:latin typeface="Calibri" pitchFamily="34" charset="0"/>
            </a:endParaRPr>
          </a:p>
          <a:p>
            <a:pPr marL="171450" indent="-171450">
              <a:buFont typeface="Arial" panose="020B0604020202020204" pitchFamily="34" charset="0"/>
              <a:buChar char="•"/>
            </a:pPr>
            <a:endParaRPr lang="en-US" sz="300" dirty="0">
              <a:solidFill>
                <a:schemeClr val="accent6">
                  <a:lumMod val="75000"/>
                </a:schemeClr>
              </a:solidFill>
              <a:latin typeface="Calibri" pitchFamily="34" charset="0"/>
            </a:endParaRPr>
          </a:p>
          <a:p>
            <a:pPr marL="342900" indent="-342900">
              <a:buFont typeface="Arial" panose="020B0604020202020204" pitchFamily="34" charset="0"/>
              <a:buChar char="•"/>
            </a:pPr>
            <a:r>
              <a:rPr lang="en-US" sz="2100" dirty="0">
                <a:solidFill>
                  <a:schemeClr val="accent6">
                    <a:lumMod val="75000"/>
                  </a:schemeClr>
                </a:solidFill>
                <a:latin typeface="Calibri" pitchFamily="34" charset="0"/>
              </a:rPr>
              <a:t>Other Civil </a:t>
            </a:r>
            <a:r>
              <a:rPr lang="en-US" sz="2100" dirty="0" smtClean="0">
                <a:solidFill>
                  <a:schemeClr val="accent6">
                    <a:lumMod val="75000"/>
                  </a:schemeClr>
                </a:solidFill>
                <a:latin typeface="Calibri" pitchFamily="34" charset="0"/>
              </a:rPr>
              <a:t>	</a:t>
            </a:r>
            <a:r>
              <a:rPr lang="en-US" sz="2100" dirty="0">
                <a:solidFill>
                  <a:schemeClr val="accent6">
                    <a:lumMod val="75000"/>
                  </a:schemeClr>
                </a:solidFill>
                <a:latin typeface="Calibri" pitchFamily="34" charset="0"/>
              </a:rPr>
              <a:t>			</a:t>
            </a:r>
            <a:r>
              <a:rPr lang="en-US" sz="2100" dirty="0" smtClean="0">
                <a:solidFill>
                  <a:schemeClr val="accent6">
                    <a:lumMod val="75000"/>
                  </a:schemeClr>
                </a:solidFill>
                <a:latin typeface="Calibri" pitchFamily="34" charset="0"/>
              </a:rPr>
              <a:t>  22,484</a:t>
            </a:r>
            <a:endParaRPr lang="en-US" sz="2100" dirty="0">
              <a:solidFill>
                <a:schemeClr val="accent6">
                  <a:lumMod val="75000"/>
                </a:schemeClr>
              </a:solidFill>
              <a:latin typeface="Calibri" pitchFamily="34" charset="0"/>
            </a:endParaRPr>
          </a:p>
          <a:p>
            <a:pPr marL="171450" indent="-171450">
              <a:buFont typeface="Arial" panose="020B0604020202020204" pitchFamily="34" charset="0"/>
              <a:buChar char="•"/>
            </a:pPr>
            <a:endParaRPr lang="en-US" sz="300" dirty="0">
              <a:solidFill>
                <a:schemeClr val="accent6">
                  <a:lumMod val="75000"/>
                </a:schemeClr>
              </a:solidFill>
              <a:latin typeface="Calibri" pitchFamily="34" charset="0"/>
            </a:endParaRPr>
          </a:p>
          <a:p>
            <a:pPr marL="342900" indent="-342900">
              <a:buFont typeface="Arial" panose="020B0604020202020204" pitchFamily="34" charset="0"/>
              <a:buChar char="•"/>
            </a:pPr>
            <a:r>
              <a:rPr lang="en-US" sz="2100" dirty="0">
                <a:solidFill>
                  <a:schemeClr val="accent6">
                    <a:lumMod val="75000"/>
                  </a:schemeClr>
                </a:solidFill>
                <a:latin typeface="Calibri" pitchFamily="34" charset="0"/>
              </a:rPr>
              <a:t>Small Claims and </a:t>
            </a:r>
            <a:r>
              <a:rPr lang="en-US" sz="2100" dirty="0" smtClean="0">
                <a:solidFill>
                  <a:schemeClr val="accent6">
                    <a:lumMod val="75000"/>
                  </a:schemeClr>
                </a:solidFill>
                <a:latin typeface="Calibri" pitchFamily="34" charset="0"/>
              </a:rPr>
              <a:t>Landlord/Tenant</a:t>
            </a:r>
            <a:r>
              <a:rPr lang="en-US" sz="2100" dirty="0">
                <a:solidFill>
                  <a:schemeClr val="accent6">
                    <a:lumMod val="75000"/>
                  </a:schemeClr>
                </a:solidFill>
                <a:latin typeface="Calibri" pitchFamily="34" charset="0"/>
              </a:rPr>
              <a:t>	</a:t>
            </a:r>
            <a:r>
              <a:rPr lang="en-US" sz="2100" dirty="0" smtClean="0">
                <a:solidFill>
                  <a:schemeClr val="accent6">
                    <a:lumMod val="75000"/>
                  </a:schemeClr>
                </a:solidFill>
                <a:latin typeface="Calibri" pitchFamily="34" charset="0"/>
              </a:rPr>
              <a:t>  73,093</a:t>
            </a:r>
            <a:r>
              <a:rPr lang="en-US" sz="2100" dirty="0">
                <a:solidFill>
                  <a:schemeClr val="accent6">
                    <a:lumMod val="75000"/>
                  </a:schemeClr>
                </a:solidFill>
                <a:latin typeface="Calibri" pitchFamily="34" charset="0"/>
              </a:rPr>
              <a:t>	</a:t>
            </a:r>
          </a:p>
          <a:p>
            <a:pPr marL="171450" indent="-171450">
              <a:buFont typeface="Arial" panose="020B0604020202020204" pitchFamily="34" charset="0"/>
              <a:buChar char="•"/>
            </a:pPr>
            <a:endParaRPr lang="en-US" sz="300" dirty="0">
              <a:solidFill>
                <a:schemeClr val="accent6">
                  <a:lumMod val="75000"/>
                </a:schemeClr>
              </a:solidFill>
              <a:latin typeface="Calibri" pitchFamily="34" charset="0"/>
            </a:endParaRPr>
          </a:p>
          <a:p>
            <a:pPr marL="342900" indent="-342900">
              <a:buFont typeface="Arial" panose="020B0604020202020204" pitchFamily="34" charset="0"/>
              <a:buChar char="•"/>
            </a:pPr>
            <a:r>
              <a:rPr lang="en-US" sz="2100" dirty="0">
                <a:solidFill>
                  <a:schemeClr val="accent6">
                    <a:lumMod val="75000"/>
                  </a:schemeClr>
                </a:solidFill>
                <a:latin typeface="Calibri" pitchFamily="34" charset="0"/>
              </a:rPr>
              <a:t>Simple </a:t>
            </a:r>
            <a:r>
              <a:rPr lang="en-US" sz="2100" dirty="0" smtClean="0">
                <a:solidFill>
                  <a:schemeClr val="accent6">
                    <a:lumMod val="75000"/>
                  </a:schemeClr>
                </a:solidFill>
                <a:latin typeface="Calibri" pitchFamily="34" charset="0"/>
              </a:rPr>
              <a:t>Misdemeanors</a:t>
            </a:r>
            <a:r>
              <a:rPr lang="en-US" sz="2100" dirty="0">
                <a:solidFill>
                  <a:schemeClr val="accent6">
                    <a:lumMod val="75000"/>
                  </a:schemeClr>
                </a:solidFill>
                <a:latin typeface="Calibri" pitchFamily="34" charset="0"/>
              </a:rPr>
              <a:t>		</a:t>
            </a:r>
            <a:r>
              <a:rPr lang="en-US" sz="2100" dirty="0" smtClean="0">
                <a:solidFill>
                  <a:schemeClr val="accent6">
                    <a:lumMod val="75000"/>
                  </a:schemeClr>
                </a:solidFill>
                <a:latin typeface="Calibri" pitchFamily="34" charset="0"/>
              </a:rPr>
              <a:t>522,828</a:t>
            </a:r>
            <a:endParaRPr lang="en-US" sz="2100" dirty="0">
              <a:solidFill>
                <a:schemeClr val="accent6">
                  <a:lumMod val="75000"/>
                </a:schemeClr>
              </a:solidFill>
              <a:latin typeface="Calibri" pitchFamily="34" charset="0"/>
            </a:endParaRPr>
          </a:p>
          <a:p>
            <a:pPr marL="171450" indent="-171450">
              <a:buFont typeface="Arial" panose="020B0604020202020204" pitchFamily="34" charset="0"/>
              <a:buChar char="•"/>
            </a:pPr>
            <a:endParaRPr lang="en-US" sz="300" dirty="0">
              <a:solidFill>
                <a:schemeClr val="accent6">
                  <a:lumMod val="75000"/>
                </a:schemeClr>
              </a:solidFill>
              <a:latin typeface="Calibri" pitchFamily="34" charset="0"/>
            </a:endParaRPr>
          </a:p>
          <a:p>
            <a:pPr marL="342900" indent="-342900">
              <a:buFont typeface="Arial" panose="020B0604020202020204" pitchFamily="34" charset="0"/>
              <a:buChar char="•"/>
            </a:pPr>
            <a:r>
              <a:rPr lang="en-US" sz="2100" dirty="0">
                <a:solidFill>
                  <a:schemeClr val="accent6">
                    <a:lumMod val="75000"/>
                  </a:schemeClr>
                </a:solidFill>
                <a:latin typeface="Calibri" pitchFamily="34" charset="0"/>
              </a:rPr>
              <a:t>Indictable Criminal			</a:t>
            </a:r>
            <a:r>
              <a:rPr lang="en-US" sz="2100" dirty="0" smtClean="0">
                <a:solidFill>
                  <a:schemeClr val="accent6">
                    <a:lumMod val="75000"/>
                  </a:schemeClr>
                </a:solidFill>
                <a:latin typeface="Calibri" pitchFamily="34" charset="0"/>
              </a:rPr>
              <a:t>  87,669</a:t>
            </a:r>
            <a:endParaRPr lang="en-US" sz="2100" dirty="0">
              <a:solidFill>
                <a:schemeClr val="accent6">
                  <a:lumMod val="75000"/>
                </a:schemeClr>
              </a:solidFill>
              <a:latin typeface="Calibri" pitchFamily="34" charset="0"/>
            </a:endParaRPr>
          </a:p>
          <a:p>
            <a:pPr marL="171450" indent="-171450">
              <a:buFont typeface="Arial" panose="020B0604020202020204" pitchFamily="34" charset="0"/>
              <a:buChar char="•"/>
            </a:pPr>
            <a:endParaRPr lang="en-US" sz="300" dirty="0">
              <a:solidFill>
                <a:schemeClr val="accent6">
                  <a:lumMod val="75000"/>
                </a:schemeClr>
              </a:solidFill>
              <a:latin typeface="Calibri" pitchFamily="34" charset="0"/>
            </a:endParaRPr>
          </a:p>
          <a:p>
            <a:pPr marL="342900" indent="-342900">
              <a:buFont typeface="Arial" panose="020B0604020202020204" pitchFamily="34" charset="0"/>
              <a:buChar char="•"/>
            </a:pPr>
            <a:r>
              <a:rPr lang="en-US" sz="2100" dirty="0">
                <a:solidFill>
                  <a:schemeClr val="accent6">
                    <a:lumMod val="75000"/>
                  </a:schemeClr>
                </a:solidFill>
                <a:latin typeface="Calibri" pitchFamily="34" charset="0"/>
              </a:rPr>
              <a:t>Probate				 </a:t>
            </a:r>
            <a:r>
              <a:rPr lang="en-US" sz="2100" dirty="0" smtClean="0">
                <a:solidFill>
                  <a:schemeClr val="accent6">
                    <a:lumMod val="75000"/>
                  </a:schemeClr>
                </a:solidFill>
                <a:latin typeface="Calibri" pitchFamily="34" charset="0"/>
              </a:rPr>
              <a:t> 25,351</a:t>
            </a:r>
            <a:endParaRPr lang="en-US" sz="2100" dirty="0">
              <a:solidFill>
                <a:schemeClr val="accent6">
                  <a:lumMod val="75000"/>
                </a:schemeClr>
              </a:solidFill>
              <a:latin typeface="Calibri" pitchFamily="34" charset="0"/>
            </a:endParaRPr>
          </a:p>
          <a:p>
            <a:pPr marL="171450" indent="-171450">
              <a:buFont typeface="Arial" panose="020B0604020202020204" pitchFamily="34" charset="0"/>
              <a:buChar char="•"/>
            </a:pPr>
            <a:endParaRPr lang="en-US" sz="300" dirty="0">
              <a:solidFill>
                <a:schemeClr val="accent6">
                  <a:lumMod val="75000"/>
                </a:schemeClr>
              </a:solidFill>
              <a:latin typeface="Calibri" pitchFamily="34" charset="0"/>
            </a:endParaRPr>
          </a:p>
          <a:p>
            <a:pPr marL="342900" indent="-342900">
              <a:buFont typeface="Arial" panose="020B0604020202020204" pitchFamily="34" charset="0"/>
              <a:buChar char="•"/>
            </a:pPr>
            <a:r>
              <a:rPr lang="en-US" sz="2100" dirty="0">
                <a:solidFill>
                  <a:schemeClr val="accent6">
                    <a:lumMod val="75000"/>
                  </a:schemeClr>
                </a:solidFill>
                <a:latin typeface="Calibri" pitchFamily="34" charset="0"/>
              </a:rPr>
              <a:t>Juvenile				 </a:t>
            </a:r>
            <a:r>
              <a:rPr lang="en-US" sz="2100" dirty="0" smtClean="0">
                <a:solidFill>
                  <a:schemeClr val="accent6">
                    <a:lumMod val="75000"/>
                  </a:schemeClr>
                </a:solidFill>
                <a:latin typeface="Calibri" pitchFamily="34" charset="0"/>
              </a:rPr>
              <a:t> 14,046</a:t>
            </a:r>
            <a:endParaRPr lang="en-US" sz="2100" dirty="0">
              <a:solidFill>
                <a:schemeClr val="accent6">
                  <a:lumMod val="75000"/>
                </a:schemeClr>
              </a:solidFill>
              <a:latin typeface="Calibri" pitchFamily="34" charset="0"/>
            </a:endParaRPr>
          </a:p>
          <a:p>
            <a:pPr marL="171450" indent="-171450">
              <a:buFont typeface="Arial" panose="020B0604020202020204" pitchFamily="34" charset="0"/>
              <a:buChar char="•"/>
            </a:pPr>
            <a:endParaRPr lang="en-US" sz="300" dirty="0">
              <a:solidFill>
                <a:schemeClr val="accent3">
                  <a:lumMod val="50000"/>
                </a:schemeClr>
              </a:solidFill>
              <a:latin typeface="Calibri" pitchFamily="34" charset="0"/>
            </a:endParaRPr>
          </a:p>
          <a:p>
            <a:pPr marL="342900" indent="-342900">
              <a:buFont typeface="Arial" panose="020B0604020202020204" pitchFamily="34" charset="0"/>
              <a:buChar char="•"/>
            </a:pPr>
            <a:r>
              <a:rPr lang="en-US" sz="2100" b="1" dirty="0">
                <a:solidFill>
                  <a:schemeClr val="accent3">
                    <a:lumMod val="50000"/>
                  </a:schemeClr>
                </a:solidFill>
                <a:latin typeface="Calibri" pitchFamily="34" charset="0"/>
              </a:rPr>
              <a:t>Total Filings			</a:t>
            </a:r>
            <a:r>
              <a:rPr lang="en-US" sz="2100" b="1" dirty="0" smtClean="0">
                <a:solidFill>
                  <a:schemeClr val="accent3">
                    <a:lumMod val="50000"/>
                  </a:schemeClr>
                </a:solidFill>
                <a:latin typeface="Calibri" pitchFamily="34" charset="0"/>
              </a:rPr>
              <a:t>	791,121</a:t>
            </a:r>
            <a:endParaRPr lang="en-US" sz="2100" b="1" dirty="0">
              <a:solidFill>
                <a:schemeClr val="accent3">
                  <a:lumMod val="50000"/>
                </a:schemeClr>
              </a:solidFill>
            </a:endParaRPr>
          </a:p>
        </p:txBody>
      </p:sp>
    </p:spTree>
    <p:extLst>
      <p:ext uri="{BB962C8B-B14F-4D97-AF65-F5344CB8AC3E}">
        <p14:creationId xmlns:p14="http://schemas.microsoft.com/office/powerpoint/2010/main" val="33639012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219200" y="533400"/>
            <a:ext cx="8077200" cy="838200"/>
          </a:xfrm>
        </p:spPr>
        <p:txBody>
          <a:bodyPr/>
          <a:lstStyle/>
          <a:p>
            <a:pPr>
              <a:defRPr/>
            </a:pPr>
            <a:r>
              <a:rPr lang="en-US" sz="3200" dirty="0" smtClean="0">
                <a:solidFill>
                  <a:schemeClr val="accent3">
                    <a:lumMod val="50000"/>
                  </a:schemeClr>
                </a:solidFill>
                <a:latin typeface="Bookman Old Style" pitchFamily="18" charset="0"/>
              </a:rPr>
              <a:t>Maintaining Current Level of Service</a:t>
            </a:r>
            <a:endParaRPr lang="en-US" sz="3200" dirty="0">
              <a:solidFill>
                <a:schemeClr val="accent3">
                  <a:lumMod val="50000"/>
                </a:schemeClr>
              </a:solidFill>
              <a:latin typeface="Bookman Old Style" pitchFamily="18" charset="0"/>
            </a:endParaRPr>
          </a:p>
        </p:txBody>
      </p:sp>
      <p:sp>
        <p:nvSpPr>
          <p:cNvPr id="3" name="Slide Number Placeholder 2"/>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24</a:t>
            </a:fld>
            <a:endParaRPr lang="en-US" b="0" dirty="0">
              <a:solidFill>
                <a:schemeClr val="tx1"/>
              </a:solidFill>
              <a:latin typeface="Calibri" pitchFamily="34" charset="0"/>
            </a:endParaRPr>
          </a:p>
        </p:txBody>
      </p:sp>
      <p:sp>
        <p:nvSpPr>
          <p:cNvPr id="6" name="TextBox 5"/>
          <p:cNvSpPr txBox="1">
            <a:spLocks noChangeArrowheads="1"/>
          </p:cNvSpPr>
          <p:nvPr/>
        </p:nvSpPr>
        <p:spPr bwMode="auto">
          <a:xfrm>
            <a:off x="1143000" y="1824335"/>
            <a:ext cx="7315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b="1" dirty="0" smtClean="0">
                <a:solidFill>
                  <a:schemeClr val="accent3">
                    <a:lumMod val="50000"/>
                  </a:schemeClr>
                </a:solidFill>
                <a:latin typeface="Calibri" pitchFamily="34" charset="0"/>
              </a:rPr>
              <a:t>FY 14 Appropriation			$168,686,747</a:t>
            </a:r>
          </a:p>
        </p:txBody>
      </p:sp>
      <p:sp>
        <p:nvSpPr>
          <p:cNvPr id="7" name="TextBox 6"/>
          <p:cNvSpPr txBox="1">
            <a:spLocks noChangeArrowheads="1"/>
          </p:cNvSpPr>
          <p:nvPr/>
        </p:nvSpPr>
        <p:spPr bwMode="auto">
          <a:xfrm>
            <a:off x="1143000" y="2514600"/>
            <a:ext cx="4572000" cy="2839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b="1" dirty="0" smtClean="0">
                <a:solidFill>
                  <a:schemeClr val="accent3">
                    <a:lumMod val="50000"/>
                  </a:schemeClr>
                </a:solidFill>
                <a:latin typeface="Calibri" pitchFamily="34" charset="0"/>
              </a:rPr>
              <a:t>Maintain Current Level of Service</a:t>
            </a:r>
          </a:p>
          <a:p>
            <a:pPr marL="342900" indent="-342900" eaLnBrk="1" hangingPunct="1">
              <a:buFont typeface="Arial" panose="020B0604020202020204" pitchFamily="34" charset="0"/>
              <a:buChar char="•"/>
            </a:pPr>
            <a:r>
              <a:rPr lang="en-US" sz="2400" dirty="0" smtClean="0">
                <a:solidFill>
                  <a:schemeClr val="accent3">
                    <a:lumMod val="50000"/>
                  </a:schemeClr>
                </a:solidFill>
                <a:latin typeface="Calibri" pitchFamily="34" charset="0"/>
              </a:rPr>
              <a:t>FY </a:t>
            </a:r>
            <a:r>
              <a:rPr lang="en-US" sz="2400" dirty="0">
                <a:solidFill>
                  <a:schemeClr val="accent3">
                    <a:lumMod val="50000"/>
                  </a:schemeClr>
                </a:solidFill>
                <a:latin typeface="Calibri" pitchFamily="34" charset="0"/>
              </a:rPr>
              <a:t>15 salary </a:t>
            </a:r>
            <a:r>
              <a:rPr lang="en-US" sz="2400" dirty="0" err="1">
                <a:solidFill>
                  <a:schemeClr val="accent3">
                    <a:lumMod val="50000"/>
                  </a:schemeClr>
                </a:solidFill>
                <a:latin typeface="Calibri" pitchFamily="34" charset="0"/>
              </a:rPr>
              <a:t>annualization</a:t>
            </a:r>
            <a:r>
              <a:rPr lang="en-US" sz="2400" dirty="0">
                <a:solidFill>
                  <a:schemeClr val="accent3">
                    <a:lumMod val="50000"/>
                  </a:schemeClr>
                </a:solidFill>
                <a:latin typeface="Calibri" pitchFamily="34" charset="0"/>
              </a:rPr>
              <a:t> for judges, </a:t>
            </a:r>
            <a:r>
              <a:rPr lang="en-US" sz="2400" dirty="0" smtClean="0">
                <a:solidFill>
                  <a:schemeClr val="accent3">
                    <a:lumMod val="50000"/>
                  </a:schemeClr>
                </a:solidFill>
                <a:latin typeface="Calibri" pitchFamily="34" charset="0"/>
              </a:rPr>
              <a:t>magistrates, </a:t>
            </a:r>
            <a:r>
              <a:rPr lang="en-US" sz="2400" dirty="0">
                <a:solidFill>
                  <a:schemeClr val="accent3">
                    <a:lumMod val="50000"/>
                  </a:schemeClr>
                </a:solidFill>
                <a:latin typeface="Calibri" pitchFamily="34" charset="0"/>
              </a:rPr>
              <a:t>and non-judicial officer </a:t>
            </a:r>
            <a:r>
              <a:rPr lang="en-US" sz="2400" dirty="0" smtClean="0">
                <a:solidFill>
                  <a:schemeClr val="accent3">
                    <a:lumMod val="50000"/>
                  </a:schemeClr>
                </a:solidFill>
                <a:latin typeface="Calibri" pitchFamily="34" charset="0"/>
              </a:rPr>
              <a:t>personnel</a:t>
            </a:r>
          </a:p>
          <a:p>
            <a:pPr marL="171450" indent="-171450" eaLnBrk="1" hangingPunct="1">
              <a:buFont typeface="Arial" panose="020B0604020202020204" pitchFamily="34" charset="0"/>
              <a:buChar char="•"/>
            </a:pPr>
            <a:endParaRPr lang="en-US" sz="1050" b="1" dirty="0">
              <a:solidFill>
                <a:schemeClr val="accent3">
                  <a:lumMod val="50000"/>
                </a:schemeClr>
              </a:solidFill>
              <a:latin typeface="Calibri" pitchFamily="34" charset="0"/>
            </a:endParaRPr>
          </a:p>
          <a:p>
            <a:pPr marL="342900" indent="-342900" eaLnBrk="1" hangingPunct="1">
              <a:buFont typeface="Arial" panose="020B0604020202020204" pitchFamily="34" charset="0"/>
              <a:buChar char="•"/>
            </a:pPr>
            <a:r>
              <a:rPr lang="en-US" sz="2400" dirty="0" smtClean="0">
                <a:solidFill>
                  <a:schemeClr val="accent3">
                    <a:lumMod val="50000"/>
                  </a:schemeClr>
                </a:solidFill>
                <a:latin typeface="Calibri" pitchFamily="34" charset="0"/>
              </a:rPr>
              <a:t>FY 15 salary adjustment requirements for contract and non-contract covered personnel</a:t>
            </a:r>
          </a:p>
        </p:txBody>
      </p:sp>
      <p:sp>
        <p:nvSpPr>
          <p:cNvPr id="8" name="TextBox 7"/>
          <p:cNvSpPr txBox="1">
            <a:spLocks noChangeArrowheads="1"/>
          </p:cNvSpPr>
          <p:nvPr/>
        </p:nvSpPr>
        <p:spPr bwMode="auto">
          <a:xfrm>
            <a:off x="1143000" y="5562600"/>
            <a:ext cx="7315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b="1" dirty="0" smtClean="0">
                <a:solidFill>
                  <a:schemeClr val="accent3">
                    <a:lumMod val="50000"/>
                  </a:schemeClr>
                </a:solidFill>
                <a:latin typeface="Calibri" pitchFamily="34" charset="0"/>
              </a:rPr>
              <a:t>FY 15 Base Budget need		$172,981,343</a:t>
            </a:r>
          </a:p>
        </p:txBody>
      </p:sp>
      <p:sp>
        <p:nvSpPr>
          <p:cNvPr id="9" name="TextBox 8"/>
          <p:cNvSpPr txBox="1">
            <a:spLocks noChangeArrowheads="1"/>
          </p:cNvSpPr>
          <p:nvPr/>
        </p:nvSpPr>
        <p:spPr bwMode="auto">
          <a:xfrm>
            <a:off x="1143000" y="2514600"/>
            <a:ext cx="7315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lvl="8" eaLnBrk="1" hangingPunct="1"/>
            <a:r>
              <a:rPr lang="en-US" sz="2400" b="1" dirty="0" smtClean="0">
                <a:solidFill>
                  <a:schemeClr val="accent3">
                    <a:lumMod val="50000"/>
                  </a:schemeClr>
                </a:solidFill>
                <a:latin typeface="Calibri" pitchFamily="34" charset="0"/>
              </a:rPr>
              <a:t>		    $4,294,596</a:t>
            </a:r>
          </a:p>
        </p:txBody>
      </p:sp>
    </p:spTree>
    <p:extLst>
      <p:ext uri="{BB962C8B-B14F-4D97-AF65-F5344CB8AC3E}">
        <p14:creationId xmlns:p14="http://schemas.microsoft.com/office/powerpoint/2010/main" val="37289712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lide Number Placeholder 2"/>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25</a:t>
            </a:fld>
            <a:endParaRPr lang="en-US" b="0" dirty="0">
              <a:solidFill>
                <a:schemeClr val="tx1"/>
              </a:solidFill>
              <a:latin typeface="Calibri" pitchFamily="34" charset="0"/>
            </a:endParaRPr>
          </a:p>
        </p:txBody>
      </p:sp>
      <p:sp>
        <p:nvSpPr>
          <p:cNvPr id="4" name="Title 1"/>
          <p:cNvSpPr>
            <a:spLocks noGrp="1"/>
          </p:cNvSpPr>
          <p:nvPr>
            <p:ph type="title"/>
          </p:nvPr>
        </p:nvSpPr>
        <p:spPr>
          <a:xfrm>
            <a:off x="1219200" y="533400"/>
            <a:ext cx="8077200" cy="838200"/>
          </a:xfrm>
        </p:spPr>
        <p:txBody>
          <a:bodyPr/>
          <a:lstStyle/>
          <a:p>
            <a:pPr>
              <a:defRPr/>
            </a:pPr>
            <a:r>
              <a:rPr lang="en-US" sz="3200" dirty="0">
                <a:solidFill>
                  <a:schemeClr val="accent3">
                    <a:lumMod val="50000"/>
                  </a:schemeClr>
                </a:solidFill>
                <a:latin typeface="Bookman Old Style" pitchFamily="18" charset="0"/>
              </a:rPr>
              <a:t>FY 15 Budget Request</a:t>
            </a:r>
          </a:p>
        </p:txBody>
      </p:sp>
      <p:sp>
        <p:nvSpPr>
          <p:cNvPr id="5" name="TextBox 4"/>
          <p:cNvSpPr txBox="1">
            <a:spLocks noChangeArrowheads="1"/>
          </p:cNvSpPr>
          <p:nvPr/>
        </p:nvSpPr>
        <p:spPr bwMode="auto">
          <a:xfrm>
            <a:off x="1143000" y="1824335"/>
            <a:ext cx="7315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b="1" dirty="0" smtClean="0">
                <a:solidFill>
                  <a:schemeClr val="accent3">
                    <a:lumMod val="50000"/>
                  </a:schemeClr>
                </a:solidFill>
                <a:latin typeface="Calibri" pitchFamily="34" charset="0"/>
              </a:rPr>
              <a:t>Decision Package #1				$2,036,831</a:t>
            </a:r>
          </a:p>
        </p:txBody>
      </p:sp>
      <p:sp>
        <p:nvSpPr>
          <p:cNvPr id="6" name="TextBox 5"/>
          <p:cNvSpPr txBox="1">
            <a:spLocks noChangeArrowheads="1"/>
          </p:cNvSpPr>
          <p:nvPr/>
        </p:nvSpPr>
        <p:spPr bwMode="auto">
          <a:xfrm>
            <a:off x="1143000" y="2514600"/>
            <a:ext cx="5715000" cy="210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b="1" dirty="0" smtClean="0">
                <a:solidFill>
                  <a:schemeClr val="accent3">
                    <a:lumMod val="50000"/>
                  </a:schemeClr>
                </a:solidFill>
                <a:latin typeface="Calibri" pitchFamily="34" charset="0"/>
              </a:rPr>
              <a:t>Judicial Salary Increase</a:t>
            </a:r>
          </a:p>
          <a:p>
            <a:pPr eaLnBrk="1" hangingPunct="1"/>
            <a:endParaRPr lang="en-US" sz="1050" b="1" dirty="0" smtClean="0">
              <a:solidFill>
                <a:schemeClr val="accent3">
                  <a:lumMod val="50000"/>
                </a:schemeClr>
              </a:solidFill>
              <a:latin typeface="Calibri" pitchFamily="34" charset="0"/>
            </a:endParaRPr>
          </a:p>
          <a:p>
            <a:pPr marL="342900" indent="-342900" eaLnBrk="1" hangingPunct="1">
              <a:buFont typeface="Arial" panose="020B0604020202020204" pitchFamily="34" charset="0"/>
              <a:buChar char="•"/>
            </a:pPr>
            <a:r>
              <a:rPr lang="en-US" sz="2400" dirty="0" smtClean="0">
                <a:solidFill>
                  <a:schemeClr val="accent3">
                    <a:lumMod val="50000"/>
                  </a:schemeClr>
                </a:solidFill>
                <a:latin typeface="Calibri" pitchFamily="34" charset="0"/>
              </a:rPr>
              <a:t>4.5% for all judges and magistrates</a:t>
            </a:r>
          </a:p>
          <a:p>
            <a:pPr marL="342900" indent="-342900" eaLnBrk="1" hangingPunct="1">
              <a:buFont typeface="Arial" panose="020B0604020202020204" pitchFamily="34" charset="0"/>
              <a:buChar char="•"/>
            </a:pPr>
            <a:endParaRPr lang="en-US" sz="2400" dirty="0">
              <a:solidFill>
                <a:schemeClr val="accent3">
                  <a:lumMod val="50000"/>
                </a:schemeClr>
              </a:solidFill>
              <a:latin typeface="Calibri" pitchFamily="34" charset="0"/>
            </a:endParaRPr>
          </a:p>
          <a:p>
            <a:pPr marL="342900" indent="-342900" eaLnBrk="1" hangingPunct="1">
              <a:buFont typeface="Arial" panose="020B0604020202020204" pitchFamily="34" charset="0"/>
              <a:buChar char="•"/>
            </a:pPr>
            <a:r>
              <a:rPr lang="en-US" sz="2400" dirty="0" smtClean="0">
                <a:solidFill>
                  <a:schemeClr val="accent3">
                    <a:lumMod val="50000"/>
                  </a:schemeClr>
                </a:solidFill>
                <a:latin typeface="Calibri" pitchFamily="34" charset="0"/>
              </a:rPr>
              <a:t>We must continue to attract the best and the brightest attorneys to serve as judges</a:t>
            </a:r>
          </a:p>
        </p:txBody>
      </p:sp>
    </p:spTree>
    <p:extLst>
      <p:ext uri="{BB962C8B-B14F-4D97-AF65-F5344CB8AC3E}">
        <p14:creationId xmlns:p14="http://schemas.microsoft.com/office/powerpoint/2010/main" val="7905231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lide Number Placeholder 2"/>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26</a:t>
            </a:fld>
            <a:endParaRPr lang="en-US" b="0" dirty="0">
              <a:solidFill>
                <a:schemeClr val="tx1"/>
              </a:solidFill>
              <a:latin typeface="Calibri" pitchFamily="34" charset="0"/>
            </a:endParaRPr>
          </a:p>
        </p:txBody>
      </p:sp>
      <p:sp>
        <p:nvSpPr>
          <p:cNvPr id="4" name="Title 1"/>
          <p:cNvSpPr>
            <a:spLocks noGrp="1"/>
          </p:cNvSpPr>
          <p:nvPr>
            <p:ph type="title"/>
          </p:nvPr>
        </p:nvSpPr>
        <p:spPr>
          <a:xfrm>
            <a:off x="1219200" y="533400"/>
            <a:ext cx="8077200" cy="838200"/>
          </a:xfrm>
        </p:spPr>
        <p:txBody>
          <a:bodyPr/>
          <a:lstStyle/>
          <a:p>
            <a:pPr>
              <a:defRPr/>
            </a:pPr>
            <a:r>
              <a:rPr lang="en-US" sz="3200" dirty="0">
                <a:solidFill>
                  <a:schemeClr val="accent3">
                    <a:lumMod val="50000"/>
                  </a:schemeClr>
                </a:solidFill>
                <a:latin typeface="Bookman Old Style" pitchFamily="18" charset="0"/>
              </a:rPr>
              <a:t>FY 15 Budget Request</a:t>
            </a:r>
          </a:p>
        </p:txBody>
      </p:sp>
      <p:sp>
        <p:nvSpPr>
          <p:cNvPr id="5" name="TextBox 4"/>
          <p:cNvSpPr txBox="1">
            <a:spLocks noChangeArrowheads="1"/>
          </p:cNvSpPr>
          <p:nvPr/>
        </p:nvSpPr>
        <p:spPr bwMode="auto">
          <a:xfrm>
            <a:off x="1143000" y="1824335"/>
            <a:ext cx="7315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b="1" dirty="0" smtClean="0">
                <a:solidFill>
                  <a:schemeClr val="accent3">
                    <a:lumMod val="50000"/>
                  </a:schemeClr>
                </a:solidFill>
                <a:latin typeface="Calibri" pitchFamily="34" charset="0"/>
              </a:rPr>
              <a:t>Decision Package #2				$4,180,250</a:t>
            </a:r>
          </a:p>
        </p:txBody>
      </p:sp>
      <p:sp>
        <p:nvSpPr>
          <p:cNvPr id="6" name="TextBox 5"/>
          <p:cNvSpPr txBox="1">
            <a:spLocks noChangeArrowheads="1"/>
          </p:cNvSpPr>
          <p:nvPr/>
        </p:nvSpPr>
        <p:spPr bwMode="auto">
          <a:xfrm>
            <a:off x="1143000" y="2514600"/>
            <a:ext cx="6934200" cy="3947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b="1" dirty="0" smtClean="0">
                <a:solidFill>
                  <a:schemeClr val="accent3">
                    <a:lumMod val="50000"/>
                  </a:schemeClr>
                </a:solidFill>
                <a:latin typeface="Calibri" pitchFamily="34" charset="0"/>
              </a:rPr>
              <a:t>Judicial Support				FTEs</a:t>
            </a:r>
          </a:p>
          <a:p>
            <a:pPr eaLnBrk="1" hangingPunct="1"/>
            <a:endParaRPr lang="en-US" sz="1050" b="1" dirty="0" smtClean="0">
              <a:solidFill>
                <a:schemeClr val="accent3">
                  <a:lumMod val="50000"/>
                </a:schemeClr>
              </a:solidFill>
              <a:latin typeface="Calibri" pitchFamily="34" charset="0"/>
            </a:endParaRPr>
          </a:p>
          <a:p>
            <a:pPr marL="342900" indent="-342900" eaLnBrk="1" hangingPunct="1">
              <a:buFont typeface="Arial" panose="020B0604020202020204" pitchFamily="34" charset="0"/>
              <a:buChar char="•"/>
            </a:pPr>
            <a:r>
              <a:rPr lang="en-US" sz="2400" dirty="0" smtClean="0">
                <a:solidFill>
                  <a:schemeClr val="accent3">
                    <a:lumMod val="50000"/>
                  </a:schemeClr>
                </a:solidFill>
                <a:latin typeface="Calibri" pitchFamily="34" charset="0"/>
              </a:rPr>
              <a:t>Judicial assistants				45</a:t>
            </a:r>
          </a:p>
          <a:p>
            <a:pPr marL="342900" indent="-342900" eaLnBrk="1" hangingPunct="1">
              <a:buFont typeface="Arial" panose="020B0604020202020204" pitchFamily="34" charset="0"/>
              <a:buChar char="•"/>
            </a:pPr>
            <a:r>
              <a:rPr lang="en-US" sz="2400" dirty="0" smtClean="0">
                <a:solidFill>
                  <a:schemeClr val="accent3">
                    <a:lumMod val="50000"/>
                  </a:schemeClr>
                </a:solidFill>
                <a:latin typeface="Calibri" pitchFamily="34" charset="0"/>
              </a:rPr>
              <a:t>Specialty court coordinators		  8</a:t>
            </a:r>
          </a:p>
          <a:p>
            <a:pPr marL="342900" indent="-342900" eaLnBrk="1" hangingPunct="1">
              <a:buFont typeface="Arial" panose="020B0604020202020204" pitchFamily="34" charset="0"/>
              <a:buChar char="•"/>
            </a:pPr>
            <a:r>
              <a:rPr lang="en-US" sz="2400" dirty="0" smtClean="0">
                <a:solidFill>
                  <a:schemeClr val="accent3">
                    <a:lumMod val="50000"/>
                  </a:schemeClr>
                </a:solidFill>
                <a:latin typeface="Calibri" pitchFamily="34" charset="0"/>
              </a:rPr>
              <a:t>Business court law clerk			  1</a:t>
            </a:r>
          </a:p>
          <a:p>
            <a:pPr marL="342900" indent="-342900" eaLnBrk="1" hangingPunct="1">
              <a:buFont typeface="Arial" panose="020B0604020202020204" pitchFamily="34" charset="0"/>
              <a:buChar char="•"/>
            </a:pPr>
            <a:r>
              <a:rPr lang="en-US" sz="2400" dirty="0" smtClean="0">
                <a:solidFill>
                  <a:schemeClr val="accent3">
                    <a:lumMod val="50000"/>
                  </a:schemeClr>
                </a:solidFill>
                <a:latin typeface="Calibri" pitchFamily="34" charset="0"/>
              </a:rPr>
              <a:t>Court program analysts			  1.5</a:t>
            </a:r>
            <a:endParaRPr lang="en-US" sz="2400" dirty="0">
              <a:solidFill>
                <a:schemeClr val="accent3">
                  <a:lumMod val="50000"/>
                </a:schemeClr>
              </a:solidFill>
              <a:latin typeface="Calibri" pitchFamily="34" charset="0"/>
            </a:endParaRPr>
          </a:p>
          <a:p>
            <a:pPr marL="342900" indent="-342900" eaLnBrk="1" hangingPunct="1">
              <a:buFont typeface="Arial" panose="020B0604020202020204" pitchFamily="34" charset="0"/>
              <a:buChar char="•"/>
            </a:pPr>
            <a:r>
              <a:rPr lang="en-US" sz="2400" dirty="0" smtClean="0">
                <a:solidFill>
                  <a:schemeClr val="accent3">
                    <a:lumMod val="50000"/>
                  </a:schemeClr>
                </a:solidFill>
                <a:latin typeface="Calibri" pitchFamily="34" charset="0"/>
              </a:rPr>
              <a:t>IT support staff 				  8</a:t>
            </a:r>
          </a:p>
          <a:p>
            <a:pPr marL="342900" indent="-342900" eaLnBrk="1" hangingPunct="1">
              <a:buFont typeface="Arial" panose="020B0604020202020204" pitchFamily="34" charset="0"/>
              <a:buChar char="•"/>
            </a:pPr>
            <a:r>
              <a:rPr lang="en-US" sz="2400" dirty="0" smtClean="0">
                <a:solidFill>
                  <a:schemeClr val="accent3">
                    <a:lumMod val="50000"/>
                  </a:schemeClr>
                </a:solidFill>
                <a:latin typeface="Calibri" pitchFamily="34" charset="0"/>
              </a:rPr>
              <a:t>Technology specialists			  2</a:t>
            </a:r>
          </a:p>
          <a:p>
            <a:pPr marL="342900" indent="-342900" eaLnBrk="1" hangingPunct="1">
              <a:buFont typeface="Arial" panose="020B0604020202020204" pitchFamily="34" charset="0"/>
              <a:buChar char="•"/>
            </a:pPr>
            <a:r>
              <a:rPr lang="en-US" sz="2400" dirty="0" smtClean="0">
                <a:solidFill>
                  <a:schemeClr val="accent3">
                    <a:lumMod val="50000"/>
                  </a:schemeClr>
                </a:solidFill>
                <a:latin typeface="Calibri" pitchFamily="34" charset="0"/>
              </a:rPr>
              <a:t>Court of Appeals staff attorneys		  3</a:t>
            </a:r>
          </a:p>
          <a:p>
            <a:pPr marL="342900" indent="-342900" eaLnBrk="1" hangingPunct="1">
              <a:buFont typeface="Arial" panose="020B0604020202020204" pitchFamily="34" charset="0"/>
              <a:buChar char="•"/>
            </a:pPr>
            <a:r>
              <a:rPr lang="en-US" sz="2400" dirty="0" smtClean="0">
                <a:solidFill>
                  <a:schemeClr val="accent3">
                    <a:lumMod val="50000"/>
                  </a:schemeClr>
                </a:solidFill>
                <a:latin typeface="Calibri" pitchFamily="34" charset="0"/>
              </a:rPr>
              <a:t>Supreme Court law clerks			  6</a:t>
            </a:r>
          </a:p>
          <a:p>
            <a:pPr lvl="1" indent="0" eaLnBrk="1" hangingPunct="1"/>
            <a:r>
              <a:rPr lang="en-US" sz="2400" dirty="0" smtClean="0">
                <a:solidFill>
                  <a:schemeClr val="accent3">
                    <a:lumMod val="50000"/>
                  </a:schemeClr>
                </a:solidFill>
                <a:latin typeface="Calibri" pitchFamily="34" charset="0"/>
              </a:rPr>
              <a:t>						74.5 FTE</a:t>
            </a:r>
          </a:p>
        </p:txBody>
      </p:sp>
    </p:spTree>
    <p:extLst>
      <p:ext uri="{BB962C8B-B14F-4D97-AF65-F5344CB8AC3E}">
        <p14:creationId xmlns:p14="http://schemas.microsoft.com/office/powerpoint/2010/main" val="10740693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219200" y="533400"/>
            <a:ext cx="7239000" cy="838200"/>
          </a:xfrm>
        </p:spPr>
        <p:txBody>
          <a:bodyPr/>
          <a:lstStyle/>
          <a:p>
            <a:pPr>
              <a:defRPr/>
            </a:pPr>
            <a:r>
              <a:rPr lang="en-US" dirty="0" smtClean="0">
                <a:solidFill>
                  <a:schemeClr val="accent3">
                    <a:lumMod val="50000"/>
                  </a:schemeClr>
                </a:solidFill>
                <a:latin typeface="Bookman Old Style" pitchFamily="18" charset="0"/>
              </a:rPr>
              <a:t>Meeting Our Priorities</a:t>
            </a:r>
            <a:endParaRPr lang="en-US" dirty="0">
              <a:solidFill>
                <a:schemeClr val="accent3">
                  <a:lumMod val="50000"/>
                </a:schemeClr>
              </a:solidFill>
              <a:latin typeface="Bookman Old Style" pitchFamily="18" charset="0"/>
            </a:endParaRPr>
          </a:p>
        </p:txBody>
      </p:sp>
      <p:sp>
        <p:nvSpPr>
          <p:cNvPr id="12291" name="TextBox 5"/>
          <p:cNvSpPr txBox="1">
            <a:spLocks noChangeArrowheads="1"/>
          </p:cNvSpPr>
          <p:nvPr/>
        </p:nvSpPr>
        <p:spPr bwMode="auto">
          <a:xfrm>
            <a:off x="914400" y="1600200"/>
            <a:ext cx="7010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b="1" dirty="0">
                <a:solidFill>
                  <a:schemeClr val="accent6">
                    <a:lumMod val="75000"/>
                  </a:schemeClr>
                </a:solidFill>
                <a:latin typeface="Calibri" pitchFamily="34" charset="0"/>
              </a:rPr>
              <a:t> </a:t>
            </a:r>
            <a:r>
              <a:rPr lang="en-US" sz="2400" b="1" dirty="0" smtClean="0">
                <a:solidFill>
                  <a:schemeClr val="accent6">
                    <a:lumMod val="75000"/>
                  </a:schemeClr>
                </a:solidFill>
                <a:latin typeface="Calibri" pitchFamily="34" charset="0"/>
              </a:rPr>
              <a:t>FY 15—With your support</a:t>
            </a:r>
            <a:endParaRPr lang="en-US" sz="2400" b="1" dirty="0">
              <a:solidFill>
                <a:schemeClr val="accent6">
                  <a:lumMod val="75000"/>
                </a:schemeClr>
              </a:solidFill>
              <a:latin typeface="Calibri" pitchFamily="34" charset="0"/>
            </a:endParaRPr>
          </a:p>
        </p:txBody>
      </p:sp>
      <p:sp>
        <p:nvSpPr>
          <p:cNvPr id="4" name="Slide Number Placeholder 3"/>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27</a:t>
            </a:fld>
            <a:endParaRPr lang="en-US" b="0" dirty="0">
              <a:solidFill>
                <a:schemeClr val="tx1"/>
              </a:solidFill>
              <a:latin typeface="Calibri" pitchFamily="34" charset="0"/>
            </a:endParaRPr>
          </a:p>
        </p:txBody>
      </p:sp>
      <p:sp>
        <p:nvSpPr>
          <p:cNvPr id="8" name="TextBox 7"/>
          <p:cNvSpPr txBox="1"/>
          <p:nvPr/>
        </p:nvSpPr>
        <p:spPr>
          <a:xfrm>
            <a:off x="1371600" y="3037344"/>
            <a:ext cx="6553200" cy="2677656"/>
          </a:xfrm>
          <a:prstGeom prst="rect">
            <a:avLst/>
          </a:prstGeom>
          <a:noFill/>
        </p:spPr>
        <p:txBody>
          <a:bodyPr wrap="square" rtlCol="0">
            <a:spAutoFit/>
          </a:bodyPr>
          <a:lstStyle/>
          <a:p>
            <a:r>
              <a:rPr lang="en-US" sz="2400" i="1" dirty="0">
                <a:solidFill>
                  <a:schemeClr val="accent6">
                    <a:lumMod val="75000"/>
                  </a:schemeClr>
                </a:solidFill>
                <a:latin typeface="Calibri" pitchFamily="34" charset="0"/>
              </a:rPr>
              <a:t>Family Treatment Courts, a </a:t>
            </a:r>
            <a:r>
              <a:rPr lang="en-US" sz="2400" b="1" i="1" dirty="0">
                <a:solidFill>
                  <a:schemeClr val="accent3">
                    <a:lumMod val="50000"/>
                  </a:schemeClr>
                </a:solidFill>
                <a:latin typeface="Calibri" pitchFamily="34" charset="0"/>
              </a:rPr>
              <a:t>partnership</a:t>
            </a:r>
            <a:r>
              <a:rPr lang="en-US" sz="2400" i="1" dirty="0">
                <a:solidFill>
                  <a:schemeClr val="accent6">
                    <a:lumMod val="75000"/>
                  </a:schemeClr>
                </a:solidFill>
                <a:latin typeface="Calibri" pitchFamily="34" charset="0"/>
              </a:rPr>
              <a:t> between courts and communities, </a:t>
            </a:r>
            <a:r>
              <a:rPr lang="en-US" sz="2400" i="1" dirty="0" smtClean="0">
                <a:solidFill>
                  <a:schemeClr val="accent6">
                    <a:lumMod val="75000"/>
                  </a:schemeClr>
                </a:solidFill>
                <a:latin typeface="Calibri" pitchFamily="34" charset="0"/>
              </a:rPr>
              <a:t>are </a:t>
            </a:r>
            <a:r>
              <a:rPr lang="en-US" sz="2400" i="1" dirty="0">
                <a:solidFill>
                  <a:schemeClr val="accent6">
                    <a:lumMod val="75000"/>
                  </a:schemeClr>
                </a:solidFill>
                <a:latin typeface="Calibri" pitchFamily="34" charset="0"/>
              </a:rPr>
              <a:t>an effective way to address the core problems responsible for many crimes and </a:t>
            </a:r>
            <a:r>
              <a:rPr lang="en-US" sz="2400" b="1" i="1" dirty="0">
                <a:solidFill>
                  <a:schemeClr val="accent3">
                    <a:lumMod val="50000"/>
                  </a:schemeClr>
                </a:solidFill>
                <a:latin typeface="Calibri" pitchFamily="34" charset="0"/>
              </a:rPr>
              <a:t>broken families</a:t>
            </a:r>
            <a:r>
              <a:rPr lang="en-US" sz="2400" i="1" dirty="0">
                <a:solidFill>
                  <a:schemeClr val="accent6">
                    <a:lumMod val="75000"/>
                  </a:schemeClr>
                </a:solidFill>
                <a:latin typeface="Calibri" pitchFamily="34" charset="0"/>
              </a:rPr>
              <a:t>.  These courts work intensively with community professionals to </a:t>
            </a:r>
            <a:r>
              <a:rPr lang="en-US" sz="2400" b="1" i="1" dirty="0">
                <a:solidFill>
                  <a:schemeClr val="accent3">
                    <a:lumMod val="50000"/>
                  </a:schemeClr>
                </a:solidFill>
                <a:latin typeface="Calibri" pitchFamily="34" charset="0"/>
              </a:rPr>
              <a:t>empower parents</a:t>
            </a:r>
            <a:r>
              <a:rPr lang="en-US" sz="2400" i="1" dirty="0">
                <a:solidFill>
                  <a:schemeClr val="accent6">
                    <a:lumMod val="75000"/>
                  </a:schemeClr>
                </a:solidFill>
                <a:latin typeface="Calibri" pitchFamily="34" charset="0"/>
              </a:rPr>
              <a:t> to </a:t>
            </a:r>
            <a:r>
              <a:rPr lang="en-US" sz="2400" b="1" i="1" dirty="0">
                <a:solidFill>
                  <a:schemeClr val="accent3">
                    <a:lumMod val="50000"/>
                  </a:schemeClr>
                </a:solidFill>
                <a:latin typeface="Calibri" pitchFamily="34" charset="0"/>
              </a:rPr>
              <a:t>break free</a:t>
            </a:r>
            <a:r>
              <a:rPr lang="en-US" sz="2400" i="1" dirty="0">
                <a:solidFill>
                  <a:schemeClr val="accent6">
                    <a:lumMod val="75000"/>
                  </a:schemeClr>
                </a:solidFill>
                <a:latin typeface="Calibri" pitchFamily="34" charset="0"/>
              </a:rPr>
              <a:t> from the grip of substance abuse and reunite families. </a:t>
            </a:r>
            <a:endParaRPr lang="en-US" sz="2400" i="1" dirty="0"/>
          </a:p>
        </p:txBody>
      </p:sp>
      <p:sp>
        <p:nvSpPr>
          <p:cNvPr id="3" name="TextBox 2"/>
          <p:cNvSpPr txBox="1"/>
          <p:nvPr/>
        </p:nvSpPr>
        <p:spPr>
          <a:xfrm>
            <a:off x="990600" y="2133600"/>
            <a:ext cx="6705600" cy="830997"/>
          </a:xfrm>
          <a:prstGeom prst="rect">
            <a:avLst/>
          </a:prstGeom>
          <a:noFill/>
        </p:spPr>
        <p:txBody>
          <a:bodyPr wrap="square" rtlCol="0">
            <a:spAutoFit/>
          </a:bodyPr>
          <a:lstStyle/>
          <a:p>
            <a:r>
              <a:rPr lang="en-US" sz="2400" dirty="0" smtClean="0">
                <a:solidFill>
                  <a:schemeClr val="accent6">
                    <a:lumMod val="75000"/>
                  </a:schemeClr>
                </a:solidFill>
                <a:latin typeface="Calibri" pitchFamily="34" charset="0"/>
              </a:rPr>
              <a:t>All </a:t>
            </a:r>
            <a:r>
              <a:rPr lang="en-US" sz="2400" dirty="0">
                <a:solidFill>
                  <a:schemeClr val="accent6">
                    <a:lumMod val="75000"/>
                  </a:schemeClr>
                </a:solidFill>
                <a:latin typeface="Calibri" pitchFamily="34" charset="0"/>
              </a:rPr>
              <a:t>Iowans will benefit from a systematic statewide implementation of Family Treatment Courts. </a:t>
            </a:r>
          </a:p>
        </p:txBody>
      </p:sp>
    </p:spTree>
    <p:extLst>
      <p:ext uri="{BB962C8B-B14F-4D97-AF65-F5344CB8AC3E}">
        <p14:creationId xmlns:p14="http://schemas.microsoft.com/office/powerpoint/2010/main" val="29289441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219200" y="533400"/>
            <a:ext cx="7924800" cy="838200"/>
          </a:xfrm>
        </p:spPr>
        <p:txBody>
          <a:bodyPr>
            <a:normAutofit/>
          </a:bodyPr>
          <a:lstStyle/>
          <a:p>
            <a:pPr>
              <a:defRPr/>
            </a:pPr>
            <a:r>
              <a:rPr lang="en-US" dirty="0" smtClean="0">
                <a:solidFill>
                  <a:schemeClr val="accent3">
                    <a:lumMod val="50000"/>
                  </a:schemeClr>
                </a:solidFill>
                <a:latin typeface="Bookman Old Style" pitchFamily="18" charset="0"/>
              </a:rPr>
              <a:t>Meeting Our Priorities</a:t>
            </a:r>
            <a:endParaRPr lang="en-US" dirty="0">
              <a:solidFill>
                <a:schemeClr val="accent3">
                  <a:lumMod val="50000"/>
                </a:schemeClr>
              </a:solidFill>
              <a:latin typeface="Bookman Old Style" pitchFamily="18" charset="0"/>
            </a:endParaRPr>
          </a:p>
        </p:txBody>
      </p:sp>
      <p:sp>
        <p:nvSpPr>
          <p:cNvPr id="5" name="TextBox 4"/>
          <p:cNvSpPr txBox="1"/>
          <p:nvPr/>
        </p:nvSpPr>
        <p:spPr>
          <a:xfrm>
            <a:off x="533400" y="1408053"/>
            <a:ext cx="7543800" cy="461665"/>
          </a:xfrm>
          <a:prstGeom prst="rect">
            <a:avLst/>
          </a:prstGeom>
          <a:noFill/>
        </p:spPr>
        <p:txBody>
          <a:bodyPr wrap="square">
            <a:spAutoFit/>
          </a:bodyPr>
          <a:lstStyle/>
          <a:p>
            <a:pPr fontAlgn="auto">
              <a:spcBef>
                <a:spcPts val="0"/>
              </a:spcBef>
              <a:spcAft>
                <a:spcPts val="0"/>
              </a:spcAft>
              <a:defRPr/>
            </a:pPr>
            <a:r>
              <a:rPr lang="en-US" sz="2400" b="1" dirty="0" smtClean="0">
                <a:solidFill>
                  <a:schemeClr val="accent6">
                    <a:lumMod val="75000"/>
                  </a:schemeClr>
                </a:solidFill>
                <a:latin typeface="Calibri" pitchFamily="34" charset="0"/>
              </a:rPr>
              <a:t>Family Treatment Court Results as of September, 2013</a:t>
            </a:r>
          </a:p>
        </p:txBody>
      </p:sp>
      <p:sp>
        <p:nvSpPr>
          <p:cNvPr id="3" name="Slide Number Placeholder 2"/>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28</a:t>
            </a:fld>
            <a:endParaRPr lang="en-US" b="0" dirty="0">
              <a:solidFill>
                <a:schemeClr val="tx1"/>
              </a:solidFill>
              <a:latin typeface="Calibri" pitchFamily="34" charset="0"/>
            </a:endParaRPr>
          </a:p>
        </p:txBody>
      </p:sp>
      <p:sp>
        <p:nvSpPr>
          <p:cNvPr id="7" name="TextBox 6"/>
          <p:cNvSpPr txBox="1"/>
          <p:nvPr/>
        </p:nvSpPr>
        <p:spPr>
          <a:xfrm>
            <a:off x="1371600" y="1980233"/>
            <a:ext cx="7239000" cy="4716676"/>
          </a:xfrm>
          <a:prstGeom prst="rect">
            <a:avLst/>
          </a:prstGeom>
          <a:noFill/>
        </p:spPr>
        <p:txBody>
          <a:bodyPr wrap="square" rtlCol="0">
            <a:spAutoFit/>
          </a:bodyPr>
          <a:lstStyle/>
          <a:p>
            <a:r>
              <a:rPr lang="en-US" sz="2400" dirty="0">
                <a:solidFill>
                  <a:schemeClr val="accent6">
                    <a:lumMod val="75000"/>
                  </a:schemeClr>
                </a:solidFill>
                <a:latin typeface="Calibri" pitchFamily="34" charset="0"/>
              </a:rPr>
              <a:t>The six </a:t>
            </a:r>
            <a:r>
              <a:rPr lang="en-US" sz="2400" dirty="0" smtClean="0">
                <a:solidFill>
                  <a:schemeClr val="accent6">
                    <a:lumMod val="75000"/>
                  </a:schemeClr>
                </a:solidFill>
                <a:latin typeface="Calibri" pitchFamily="34" charset="0"/>
              </a:rPr>
              <a:t>federally funded pilot </a:t>
            </a:r>
            <a:r>
              <a:rPr lang="en-US" sz="2400" dirty="0">
                <a:solidFill>
                  <a:schemeClr val="accent6">
                    <a:lumMod val="75000"/>
                  </a:schemeClr>
                </a:solidFill>
                <a:latin typeface="Calibri" pitchFamily="34" charset="0"/>
              </a:rPr>
              <a:t>sites have </a:t>
            </a:r>
            <a:r>
              <a:rPr lang="en-US" sz="2400" dirty="0" smtClean="0">
                <a:solidFill>
                  <a:schemeClr val="accent6">
                    <a:lumMod val="75000"/>
                  </a:schemeClr>
                </a:solidFill>
                <a:latin typeface="Calibri" pitchFamily="34" charset="0"/>
              </a:rPr>
              <a:t>served </a:t>
            </a:r>
            <a:r>
              <a:rPr lang="en-US" sz="2400" b="1" dirty="0" smtClean="0">
                <a:solidFill>
                  <a:schemeClr val="accent3">
                    <a:lumMod val="50000"/>
                  </a:schemeClr>
                </a:solidFill>
                <a:latin typeface="Calibri" pitchFamily="34" charset="0"/>
              </a:rPr>
              <a:t>496 </a:t>
            </a:r>
            <a:r>
              <a:rPr lang="en-US" sz="2400" b="1" dirty="0">
                <a:solidFill>
                  <a:schemeClr val="accent3">
                    <a:lumMod val="50000"/>
                  </a:schemeClr>
                </a:solidFill>
                <a:latin typeface="Calibri" pitchFamily="34" charset="0"/>
              </a:rPr>
              <a:t>families </a:t>
            </a:r>
            <a:r>
              <a:rPr lang="en-US" sz="2400" dirty="0">
                <a:solidFill>
                  <a:schemeClr val="accent6">
                    <a:lumMod val="75000"/>
                  </a:schemeClr>
                </a:solidFill>
                <a:latin typeface="Calibri" pitchFamily="34" charset="0"/>
              </a:rPr>
              <a:t>composed of </a:t>
            </a:r>
            <a:r>
              <a:rPr lang="en-US" sz="2400" b="1" dirty="0" smtClean="0">
                <a:solidFill>
                  <a:schemeClr val="accent3">
                    <a:lumMod val="50000"/>
                  </a:schemeClr>
                </a:solidFill>
                <a:latin typeface="Calibri" pitchFamily="34" charset="0"/>
              </a:rPr>
              <a:t>587 </a:t>
            </a:r>
            <a:r>
              <a:rPr lang="en-US" sz="2400" b="1" dirty="0">
                <a:solidFill>
                  <a:schemeClr val="accent3">
                    <a:lumMod val="50000"/>
                  </a:schemeClr>
                </a:solidFill>
                <a:latin typeface="Calibri" pitchFamily="34" charset="0"/>
              </a:rPr>
              <a:t>parents </a:t>
            </a:r>
            <a:r>
              <a:rPr lang="en-US" sz="2400" dirty="0">
                <a:solidFill>
                  <a:schemeClr val="accent6">
                    <a:lumMod val="75000"/>
                  </a:schemeClr>
                </a:solidFill>
                <a:latin typeface="Calibri" pitchFamily="34" charset="0"/>
              </a:rPr>
              <a:t>and </a:t>
            </a:r>
            <a:r>
              <a:rPr lang="en-US" sz="2400" b="1" dirty="0" smtClean="0">
                <a:solidFill>
                  <a:schemeClr val="accent3">
                    <a:lumMod val="50000"/>
                  </a:schemeClr>
                </a:solidFill>
                <a:latin typeface="Calibri" pitchFamily="34" charset="0"/>
              </a:rPr>
              <a:t>954 children</a:t>
            </a:r>
            <a:r>
              <a:rPr lang="en-US" sz="2400" dirty="0" smtClean="0">
                <a:solidFill>
                  <a:schemeClr val="accent6">
                    <a:lumMod val="75000"/>
                  </a:schemeClr>
                </a:solidFill>
                <a:latin typeface="Calibri" pitchFamily="34" charset="0"/>
              </a:rPr>
              <a:t>.</a:t>
            </a:r>
          </a:p>
          <a:p>
            <a:endParaRPr lang="en-US" sz="1050" dirty="0" smtClean="0">
              <a:solidFill>
                <a:schemeClr val="accent3">
                  <a:lumMod val="50000"/>
                </a:schemeClr>
              </a:solidFill>
              <a:latin typeface="Calibri" pitchFamily="34" charset="0"/>
            </a:endParaRPr>
          </a:p>
          <a:p>
            <a:pPr marL="342900" indent="-342900">
              <a:buFont typeface="Arial" panose="020B0604020202020204" pitchFamily="34" charset="0"/>
              <a:buChar char="•"/>
            </a:pPr>
            <a:r>
              <a:rPr lang="en-US" sz="2200" b="1" dirty="0" smtClean="0">
                <a:solidFill>
                  <a:schemeClr val="accent3">
                    <a:lumMod val="50000"/>
                  </a:schemeClr>
                </a:solidFill>
                <a:latin typeface="Calibri" pitchFamily="34" charset="0"/>
              </a:rPr>
              <a:t>94% </a:t>
            </a:r>
            <a:r>
              <a:rPr lang="en-US" sz="2200" dirty="0">
                <a:solidFill>
                  <a:schemeClr val="accent6">
                    <a:lumMod val="75000"/>
                  </a:schemeClr>
                </a:solidFill>
                <a:latin typeface="Calibri" pitchFamily="34" charset="0"/>
              </a:rPr>
              <a:t>of the children did not suffer a recurrence of </a:t>
            </a:r>
            <a:r>
              <a:rPr lang="en-US" sz="2200" dirty="0" smtClean="0">
                <a:solidFill>
                  <a:schemeClr val="accent6">
                    <a:lumMod val="75000"/>
                  </a:schemeClr>
                </a:solidFill>
                <a:latin typeface="Calibri" pitchFamily="34" charset="0"/>
              </a:rPr>
              <a:t>maltreatment</a:t>
            </a:r>
            <a:endParaRPr lang="en-US" sz="2200" dirty="0">
              <a:solidFill>
                <a:schemeClr val="accent6">
                  <a:lumMod val="75000"/>
                </a:schemeClr>
              </a:solidFill>
              <a:latin typeface="Calibri" pitchFamily="34" charset="0"/>
            </a:endParaRPr>
          </a:p>
          <a:p>
            <a:pPr marL="342900" indent="-342900">
              <a:buFont typeface="Arial" panose="020B0604020202020204" pitchFamily="34" charset="0"/>
              <a:buChar char="•"/>
            </a:pPr>
            <a:r>
              <a:rPr lang="en-US" sz="2200" b="1" dirty="0" smtClean="0">
                <a:solidFill>
                  <a:schemeClr val="accent3">
                    <a:lumMod val="50000"/>
                  </a:schemeClr>
                </a:solidFill>
                <a:latin typeface="Calibri" pitchFamily="34" charset="0"/>
              </a:rPr>
              <a:t>76% </a:t>
            </a:r>
            <a:r>
              <a:rPr lang="en-US" sz="2200" dirty="0">
                <a:solidFill>
                  <a:schemeClr val="accent6">
                    <a:lumMod val="75000"/>
                  </a:schemeClr>
                </a:solidFill>
                <a:latin typeface="Calibri" pitchFamily="34" charset="0"/>
              </a:rPr>
              <a:t>of the children were able to remain in the custody of their parent or </a:t>
            </a:r>
            <a:r>
              <a:rPr lang="en-US" sz="2200" dirty="0" smtClean="0">
                <a:solidFill>
                  <a:schemeClr val="accent6">
                    <a:lumMod val="75000"/>
                  </a:schemeClr>
                </a:solidFill>
                <a:latin typeface="Calibri" pitchFamily="34" charset="0"/>
              </a:rPr>
              <a:t>caregiver</a:t>
            </a:r>
            <a:endParaRPr lang="en-US" sz="2200" dirty="0">
              <a:solidFill>
                <a:schemeClr val="accent6">
                  <a:lumMod val="75000"/>
                </a:schemeClr>
              </a:solidFill>
              <a:latin typeface="Calibri" pitchFamily="34" charset="0"/>
            </a:endParaRPr>
          </a:p>
          <a:p>
            <a:pPr marL="342900" indent="-342900">
              <a:buFont typeface="Arial" panose="020B0604020202020204" pitchFamily="34" charset="0"/>
              <a:buChar char="•"/>
            </a:pPr>
            <a:r>
              <a:rPr lang="en-US" sz="2200" b="1" dirty="0">
                <a:solidFill>
                  <a:schemeClr val="accent3">
                    <a:lumMod val="50000"/>
                  </a:schemeClr>
                </a:solidFill>
                <a:latin typeface="Calibri" pitchFamily="34" charset="0"/>
              </a:rPr>
              <a:t>79% </a:t>
            </a:r>
            <a:r>
              <a:rPr lang="en-US" sz="2200" dirty="0">
                <a:solidFill>
                  <a:schemeClr val="accent6">
                    <a:lumMod val="75000"/>
                  </a:schemeClr>
                </a:solidFill>
                <a:latin typeface="Calibri" pitchFamily="34" charset="0"/>
              </a:rPr>
              <a:t>of the children were returned within 12 months of </a:t>
            </a:r>
            <a:r>
              <a:rPr lang="en-US" sz="2200" dirty="0" smtClean="0">
                <a:solidFill>
                  <a:schemeClr val="accent6">
                    <a:lumMod val="75000"/>
                  </a:schemeClr>
                </a:solidFill>
                <a:latin typeface="Calibri" pitchFamily="34" charset="0"/>
              </a:rPr>
              <a:t>removal </a:t>
            </a:r>
            <a:r>
              <a:rPr lang="en-US" sz="2200" dirty="0">
                <a:solidFill>
                  <a:schemeClr val="accent6">
                    <a:lumMod val="75000"/>
                  </a:schemeClr>
                </a:solidFill>
                <a:latin typeface="Calibri" pitchFamily="34" charset="0"/>
              </a:rPr>
              <a:t>from </a:t>
            </a:r>
            <a:r>
              <a:rPr lang="en-US" sz="2200" dirty="0" smtClean="0">
                <a:solidFill>
                  <a:schemeClr val="accent6">
                    <a:lumMod val="75000"/>
                  </a:schemeClr>
                </a:solidFill>
                <a:latin typeface="Calibri" pitchFamily="34" charset="0"/>
              </a:rPr>
              <a:t>their home</a:t>
            </a:r>
            <a:endParaRPr lang="en-US" sz="2200" dirty="0">
              <a:solidFill>
                <a:schemeClr val="accent6">
                  <a:lumMod val="75000"/>
                </a:schemeClr>
              </a:solidFill>
              <a:latin typeface="Calibri" pitchFamily="34" charset="0"/>
            </a:endParaRPr>
          </a:p>
          <a:p>
            <a:pPr marL="342900" indent="-342900">
              <a:buFont typeface="Arial" panose="020B0604020202020204" pitchFamily="34" charset="0"/>
              <a:buChar char="•"/>
            </a:pPr>
            <a:r>
              <a:rPr lang="en-US" sz="2200" dirty="0">
                <a:solidFill>
                  <a:schemeClr val="accent6">
                    <a:lumMod val="75000"/>
                  </a:schemeClr>
                </a:solidFill>
                <a:latin typeface="Calibri" pitchFamily="34" charset="0"/>
              </a:rPr>
              <a:t>Parents are admitted to substance abuse treatment earlier and remain in treatment almost four times </a:t>
            </a:r>
            <a:r>
              <a:rPr lang="en-US" sz="2200" dirty="0" smtClean="0">
                <a:solidFill>
                  <a:schemeClr val="accent6">
                    <a:lumMod val="75000"/>
                  </a:schemeClr>
                </a:solidFill>
                <a:latin typeface="Calibri" pitchFamily="34" charset="0"/>
              </a:rPr>
              <a:t>longer </a:t>
            </a:r>
            <a:endParaRPr lang="en-US" sz="2200" dirty="0">
              <a:solidFill>
                <a:schemeClr val="accent6">
                  <a:lumMod val="75000"/>
                </a:schemeClr>
              </a:solidFill>
              <a:latin typeface="Calibri" pitchFamily="34" charset="0"/>
            </a:endParaRPr>
          </a:p>
          <a:p>
            <a:pPr marL="342900" indent="-342900">
              <a:buFont typeface="Arial" panose="020B0604020202020204" pitchFamily="34" charset="0"/>
              <a:buChar char="•"/>
            </a:pPr>
            <a:r>
              <a:rPr lang="en-US" sz="2200" dirty="0">
                <a:solidFill>
                  <a:schemeClr val="accent6">
                    <a:lumMod val="75000"/>
                  </a:schemeClr>
                </a:solidFill>
                <a:latin typeface="Calibri" pitchFamily="34" charset="0"/>
              </a:rPr>
              <a:t>The pilot sites have saved Iowa’s </a:t>
            </a:r>
            <a:r>
              <a:rPr lang="en-US" sz="2200" dirty="0" smtClean="0">
                <a:solidFill>
                  <a:schemeClr val="accent6">
                    <a:lumMod val="75000"/>
                  </a:schemeClr>
                </a:solidFill>
                <a:latin typeface="Calibri" pitchFamily="34" charset="0"/>
              </a:rPr>
              <a:t>taxpayers </a:t>
            </a:r>
            <a:r>
              <a:rPr lang="en-US" sz="2200" b="1" dirty="0" smtClean="0">
                <a:solidFill>
                  <a:schemeClr val="accent3">
                    <a:lumMod val="50000"/>
                  </a:schemeClr>
                </a:solidFill>
                <a:latin typeface="Calibri" pitchFamily="34" charset="0"/>
              </a:rPr>
              <a:t>$4.6 million </a:t>
            </a:r>
          </a:p>
          <a:p>
            <a:pPr marL="342900" indent="-342900">
              <a:buFont typeface="Arial" panose="020B0604020202020204" pitchFamily="34" charset="0"/>
              <a:buChar char="•"/>
            </a:pPr>
            <a:endParaRPr lang="en-US" sz="1050" b="1" dirty="0" smtClean="0">
              <a:solidFill>
                <a:schemeClr val="accent3">
                  <a:lumMod val="50000"/>
                </a:schemeClr>
              </a:solidFill>
              <a:latin typeface="Calibri" pitchFamily="34" charset="0"/>
            </a:endParaRPr>
          </a:p>
          <a:p>
            <a:r>
              <a:rPr lang="en-US" sz="2200" b="1" dirty="0" smtClean="0">
                <a:solidFill>
                  <a:schemeClr val="accent3">
                    <a:lumMod val="50000"/>
                  </a:schemeClr>
                </a:solidFill>
                <a:latin typeface="Calibri" pitchFamily="34" charset="0"/>
              </a:rPr>
              <a:t>But, the federal funds expire this summer </a:t>
            </a:r>
            <a:endParaRPr lang="en-US" sz="2200" b="1" dirty="0">
              <a:solidFill>
                <a:schemeClr val="accent3">
                  <a:lumMod val="50000"/>
                </a:schemeClr>
              </a:solidFill>
            </a:endParaRPr>
          </a:p>
        </p:txBody>
      </p:sp>
    </p:spTree>
    <p:extLst>
      <p:ext uri="{BB962C8B-B14F-4D97-AF65-F5344CB8AC3E}">
        <p14:creationId xmlns:p14="http://schemas.microsoft.com/office/powerpoint/2010/main" val="41130500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219200" y="533400"/>
            <a:ext cx="7924800" cy="838200"/>
          </a:xfrm>
        </p:spPr>
        <p:txBody>
          <a:bodyPr>
            <a:normAutofit/>
          </a:bodyPr>
          <a:lstStyle/>
          <a:p>
            <a:pPr>
              <a:defRPr/>
            </a:pPr>
            <a:r>
              <a:rPr lang="en-US" dirty="0" smtClean="0">
                <a:solidFill>
                  <a:schemeClr val="accent3">
                    <a:lumMod val="50000"/>
                  </a:schemeClr>
                </a:solidFill>
                <a:latin typeface="Bookman Old Style" pitchFamily="18" charset="0"/>
              </a:rPr>
              <a:t>Meeting Our Priorities</a:t>
            </a:r>
            <a:endParaRPr lang="en-US" dirty="0">
              <a:solidFill>
                <a:schemeClr val="accent3">
                  <a:lumMod val="50000"/>
                </a:schemeClr>
              </a:solidFill>
              <a:latin typeface="Bookman Old Style" pitchFamily="18" charset="0"/>
            </a:endParaRPr>
          </a:p>
        </p:txBody>
      </p:sp>
      <p:sp>
        <p:nvSpPr>
          <p:cNvPr id="5" name="TextBox 4"/>
          <p:cNvSpPr txBox="1"/>
          <p:nvPr/>
        </p:nvSpPr>
        <p:spPr>
          <a:xfrm>
            <a:off x="990600" y="1447800"/>
            <a:ext cx="6858000" cy="5078313"/>
          </a:xfrm>
          <a:prstGeom prst="rect">
            <a:avLst/>
          </a:prstGeom>
          <a:noFill/>
        </p:spPr>
        <p:txBody>
          <a:bodyPr wrap="square">
            <a:spAutoFit/>
          </a:bodyPr>
          <a:lstStyle/>
          <a:p>
            <a:pPr fontAlgn="auto">
              <a:spcBef>
                <a:spcPts val="0"/>
              </a:spcBef>
              <a:spcAft>
                <a:spcPts val="0"/>
              </a:spcAft>
              <a:defRPr/>
            </a:pPr>
            <a:r>
              <a:rPr lang="en-US" sz="2400" b="1" dirty="0" smtClean="0">
                <a:solidFill>
                  <a:schemeClr val="accent6">
                    <a:lumMod val="75000"/>
                  </a:schemeClr>
                </a:solidFill>
                <a:latin typeface="Calibri" pitchFamily="34" charset="0"/>
              </a:rPr>
              <a:t>FY 2015 Family Treatment Court Plan</a:t>
            </a:r>
          </a:p>
          <a:p>
            <a:pPr fontAlgn="auto">
              <a:spcBef>
                <a:spcPts val="0"/>
              </a:spcBef>
              <a:spcAft>
                <a:spcPts val="0"/>
              </a:spcAft>
              <a:defRPr/>
            </a:pPr>
            <a:endParaRPr lang="en-US" sz="1000" dirty="0" smtClean="0">
              <a:latin typeface="Calibri" pitchFamily="34" charset="0"/>
              <a:cs typeface="+mn-cs"/>
            </a:endParaRPr>
          </a:p>
          <a:p>
            <a:pPr marL="742950" lvl="1" indent="-285750" fontAlgn="auto">
              <a:spcBef>
                <a:spcPts val="0"/>
              </a:spcBef>
              <a:spcAft>
                <a:spcPts val="0"/>
              </a:spcAft>
              <a:buFont typeface="Arial" panose="020B0604020202020204" pitchFamily="34" charset="0"/>
              <a:buChar char="•"/>
              <a:defRPr/>
            </a:pPr>
            <a:r>
              <a:rPr lang="en-US" sz="2200" dirty="0" smtClean="0">
                <a:latin typeface="Calibri" pitchFamily="34" charset="0"/>
                <a:cs typeface="+mn-cs"/>
              </a:rPr>
              <a:t>Continue funding the </a:t>
            </a:r>
            <a:r>
              <a:rPr lang="en-US" sz="2200" dirty="0">
                <a:latin typeface="Calibri" pitchFamily="34" charset="0"/>
                <a:cs typeface="+mn-cs"/>
              </a:rPr>
              <a:t>six existing </a:t>
            </a:r>
            <a:r>
              <a:rPr lang="en-US" sz="2200" dirty="0" smtClean="0">
                <a:latin typeface="Calibri" pitchFamily="34" charset="0"/>
                <a:cs typeface="+mn-cs"/>
              </a:rPr>
              <a:t>federally funded coordinator positions that will otherwise expire </a:t>
            </a:r>
          </a:p>
          <a:p>
            <a:pPr lvl="1" fontAlgn="auto">
              <a:spcBef>
                <a:spcPts val="0"/>
              </a:spcBef>
              <a:spcAft>
                <a:spcPts val="0"/>
              </a:spcAft>
              <a:defRPr/>
            </a:pPr>
            <a:endParaRPr lang="en-US" sz="800" dirty="0" smtClean="0">
              <a:latin typeface="Calibri" pitchFamily="34" charset="0"/>
              <a:cs typeface="+mn-cs"/>
            </a:endParaRPr>
          </a:p>
          <a:p>
            <a:pPr marL="742950" lvl="1" indent="-285750" fontAlgn="auto">
              <a:spcBef>
                <a:spcPts val="0"/>
              </a:spcBef>
              <a:spcAft>
                <a:spcPts val="0"/>
              </a:spcAft>
              <a:buFont typeface="Arial" panose="020B0604020202020204" pitchFamily="34" charset="0"/>
              <a:buChar char="•"/>
              <a:defRPr/>
            </a:pPr>
            <a:r>
              <a:rPr lang="en-US" sz="2200" dirty="0" smtClean="0">
                <a:latin typeface="Calibri" pitchFamily="34" charset="0"/>
                <a:cs typeface="+mn-cs"/>
              </a:rPr>
              <a:t>Add coordinators </a:t>
            </a:r>
            <a:r>
              <a:rPr lang="en-US" sz="2200" dirty="0">
                <a:latin typeface="Calibri" pitchFamily="34" charset="0"/>
                <a:cs typeface="+mn-cs"/>
              </a:rPr>
              <a:t>for five emerging Family Treatment Courts (in Webster, Buena Vista, Warren, Johnson, and Washington/Keokuk Counties) that were started by local officials but do not have adequate staffing or </a:t>
            </a:r>
            <a:r>
              <a:rPr lang="en-US" sz="2200" dirty="0" smtClean="0">
                <a:latin typeface="Calibri" pitchFamily="34" charset="0"/>
                <a:cs typeface="+mn-cs"/>
              </a:rPr>
              <a:t>resources</a:t>
            </a:r>
          </a:p>
          <a:p>
            <a:pPr lvl="1" fontAlgn="auto">
              <a:spcBef>
                <a:spcPts val="0"/>
              </a:spcBef>
              <a:spcAft>
                <a:spcPts val="0"/>
              </a:spcAft>
              <a:defRPr/>
            </a:pPr>
            <a:endParaRPr lang="en-US" sz="800" dirty="0">
              <a:latin typeface="Calibri" pitchFamily="34" charset="0"/>
              <a:cs typeface="+mn-cs"/>
            </a:endParaRPr>
          </a:p>
          <a:p>
            <a:pPr marL="742950" lvl="1" indent="-285750" fontAlgn="auto">
              <a:spcBef>
                <a:spcPts val="0"/>
              </a:spcBef>
              <a:spcAft>
                <a:spcPts val="0"/>
              </a:spcAft>
              <a:buFont typeface="Arial" panose="020B0604020202020204" pitchFamily="34" charset="0"/>
              <a:buChar char="•"/>
              <a:defRPr/>
            </a:pPr>
            <a:r>
              <a:rPr lang="en-US" sz="2200" dirty="0" smtClean="0">
                <a:latin typeface="Calibri" pitchFamily="34" charset="0"/>
                <a:cs typeface="+mn-cs"/>
              </a:rPr>
              <a:t>Add up </a:t>
            </a:r>
            <a:r>
              <a:rPr lang="en-US" sz="2200" dirty="0">
                <a:latin typeface="Calibri" pitchFamily="34" charset="0"/>
                <a:cs typeface="+mn-cs"/>
              </a:rPr>
              <a:t>to three </a:t>
            </a:r>
            <a:r>
              <a:rPr lang="en-US" sz="2200" dirty="0" smtClean="0">
                <a:latin typeface="Calibri" pitchFamily="34" charset="0"/>
                <a:cs typeface="+mn-cs"/>
              </a:rPr>
              <a:t>additional new coordinator </a:t>
            </a:r>
            <a:r>
              <a:rPr lang="en-US" sz="2200" dirty="0">
                <a:latin typeface="Calibri" pitchFamily="34" charset="0"/>
                <a:cs typeface="+mn-cs"/>
              </a:rPr>
              <a:t>positions for other sites to be </a:t>
            </a:r>
            <a:r>
              <a:rPr lang="en-US" sz="2200" dirty="0" smtClean="0">
                <a:latin typeface="Calibri" pitchFamily="34" charset="0"/>
                <a:cs typeface="+mn-cs"/>
              </a:rPr>
              <a:t>determined</a:t>
            </a:r>
            <a:endParaRPr lang="en-US" sz="2400" dirty="0">
              <a:latin typeface="Calibri" pitchFamily="34" charset="0"/>
              <a:cs typeface="+mn-cs"/>
            </a:endParaRPr>
          </a:p>
          <a:p>
            <a:pPr marL="742950" lvl="1" indent="-285750" fontAlgn="auto">
              <a:spcBef>
                <a:spcPts val="0"/>
              </a:spcBef>
              <a:spcAft>
                <a:spcPts val="0"/>
              </a:spcAft>
              <a:buFont typeface="Arial" panose="020B0604020202020204" pitchFamily="34" charset="0"/>
              <a:buChar char="•"/>
              <a:defRPr/>
            </a:pPr>
            <a:endParaRPr lang="en-US" sz="800" dirty="0" smtClean="0">
              <a:latin typeface="Calibri" pitchFamily="34" charset="0"/>
              <a:cs typeface="+mn-cs"/>
            </a:endParaRPr>
          </a:p>
          <a:p>
            <a:pPr marL="742950" lvl="1" indent="-285750" fontAlgn="auto">
              <a:spcBef>
                <a:spcPts val="0"/>
              </a:spcBef>
              <a:spcAft>
                <a:spcPts val="0"/>
              </a:spcAft>
              <a:buFont typeface="Arial" panose="020B0604020202020204" pitchFamily="34" charset="0"/>
              <a:buChar char="•"/>
              <a:defRPr/>
            </a:pPr>
            <a:r>
              <a:rPr lang="en-US" sz="2200" dirty="0" smtClean="0">
                <a:latin typeface="Calibri" pitchFamily="34" charset="0"/>
                <a:cs typeface="+mn-cs"/>
              </a:rPr>
              <a:t>Add a </a:t>
            </a:r>
            <a:r>
              <a:rPr lang="en-US" sz="2200" dirty="0">
                <a:latin typeface="Calibri" pitchFamily="34" charset="0"/>
                <a:cs typeface="+mn-cs"/>
              </a:rPr>
              <a:t>statewide specialty court coordinator </a:t>
            </a:r>
            <a:r>
              <a:rPr lang="en-US" sz="2200" dirty="0" smtClean="0">
                <a:latin typeface="Calibri" pitchFamily="34" charset="0"/>
                <a:cs typeface="+mn-cs"/>
              </a:rPr>
              <a:t>to oversee </a:t>
            </a:r>
            <a:r>
              <a:rPr lang="en-US" sz="2200" dirty="0">
                <a:latin typeface="Calibri" pitchFamily="34" charset="0"/>
                <a:cs typeface="+mn-cs"/>
              </a:rPr>
              <a:t>and coordinate all the specialty treatment courts in </a:t>
            </a:r>
            <a:r>
              <a:rPr lang="en-US" sz="2200" dirty="0" smtClean="0">
                <a:latin typeface="Calibri" pitchFamily="34" charset="0"/>
                <a:cs typeface="+mn-cs"/>
              </a:rPr>
              <a:t>Iowa</a:t>
            </a:r>
            <a:r>
              <a:rPr lang="en-US" sz="2400" dirty="0">
                <a:latin typeface="Calibri" pitchFamily="34" charset="0"/>
                <a:cs typeface="+mn-cs"/>
              </a:rPr>
              <a:t> </a:t>
            </a:r>
          </a:p>
        </p:txBody>
      </p:sp>
      <p:sp>
        <p:nvSpPr>
          <p:cNvPr id="3" name="Slide Number Placeholder 2"/>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29</a:t>
            </a:fld>
            <a:endParaRPr lang="en-US" b="0" dirty="0">
              <a:solidFill>
                <a:schemeClr val="tx1"/>
              </a:solidFill>
              <a:latin typeface="Calibri" pitchFamily="34" charset="0"/>
            </a:endParaRPr>
          </a:p>
        </p:txBody>
      </p:sp>
    </p:spTree>
    <p:extLst>
      <p:ext uri="{BB962C8B-B14F-4D97-AF65-F5344CB8AC3E}">
        <p14:creationId xmlns:p14="http://schemas.microsoft.com/office/powerpoint/2010/main" val="34047429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219200" y="304800"/>
            <a:ext cx="7924800" cy="838200"/>
          </a:xfrm>
        </p:spPr>
        <p:txBody>
          <a:bodyPr>
            <a:normAutofit/>
          </a:bodyPr>
          <a:lstStyle/>
          <a:p>
            <a:pPr>
              <a:defRPr/>
            </a:pPr>
            <a:r>
              <a:rPr lang="en-US" dirty="0" smtClean="0">
                <a:solidFill>
                  <a:schemeClr val="accent3">
                    <a:lumMod val="50000"/>
                  </a:schemeClr>
                </a:solidFill>
                <a:latin typeface="Bookman Old Style" pitchFamily="18" charset="0"/>
              </a:rPr>
              <a:t>Problem Solving Courts in Iowa</a:t>
            </a:r>
            <a:endParaRPr lang="en-US" dirty="0">
              <a:solidFill>
                <a:schemeClr val="accent3">
                  <a:lumMod val="50000"/>
                </a:schemeClr>
              </a:solidFill>
              <a:latin typeface="Bookman Old Style" pitchFamily="18" charset="0"/>
            </a:endParaRPr>
          </a:p>
        </p:txBody>
      </p:sp>
      <p:sp>
        <p:nvSpPr>
          <p:cNvPr id="3" name="Slide Number Placeholder 2"/>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30</a:t>
            </a:fld>
            <a:endParaRPr lang="en-US" b="0" dirty="0">
              <a:solidFill>
                <a:schemeClr val="tx1"/>
              </a:solidFill>
              <a:latin typeface="Calibri"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782355972"/>
              </p:ext>
            </p:extLst>
          </p:nvPr>
        </p:nvGraphicFramePr>
        <p:xfrm>
          <a:off x="1371600" y="990600"/>
          <a:ext cx="7010400" cy="5699572"/>
        </p:xfrm>
        <a:graphic>
          <a:graphicData uri="http://schemas.openxmlformats.org/drawingml/2006/table">
            <a:tbl>
              <a:tblPr/>
              <a:tblGrid>
                <a:gridCol w="1219201"/>
                <a:gridCol w="1219199"/>
                <a:gridCol w="1447800"/>
                <a:gridCol w="1600200"/>
                <a:gridCol w="1524000"/>
              </a:tblGrid>
              <a:tr h="304807">
                <a:tc>
                  <a:txBody>
                    <a:bodyPr/>
                    <a:lstStyle/>
                    <a:p>
                      <a:pPr algn="ctr" fontAlgn="b"/>
                      <a:endParaRPr lang="en-US" sz="1400" b="1" i="1" u="none" strike="noStrike" dirty="0">
                        <a:solidFill>
                          <a:srgbClr val="000000"/>
                        </a:solidFill>
                        <a:latin typeface="Calibri"/>
                      </a:endParaRPr>
                    </a:p>
                  </a:txBody>
                  <a:tcPr marL="6874" marR="6874" marT="6874"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n-US" sz="1400" b="1" i="0" u="none" strike="noStrike" dirty="0">
                          <a:solidFill>
                            <a:srgbClr val="000000"/>
                          </a:solidFill>
                          <a:latin typeface="Calibri"/>
                        </a:rPr>
                        <a:t>Adult </a:t>
                      </a:r>
                      <a:r>
                        <a:rPr lang="en-US" sz="1400" b="1" i="0" u="none" strike="noStrike" dirty="0" smtClean="0">
                          <a:solidFill>
                            <a:srgbClr val="000000"/>
                          </a:solidFill>
                          <a:latin typeface="Calibri"/>
                        </a:rPr>
                        <a:t>Drug Ct.</a:t>
                      </a:r>
                      <a:endParaRPr lang="en-US" sz="1400" b="1" i="0" u="none" strike="noStrike" dirty="0">
                        <a:solidFill>
                          <a:srgbClr val="000000"/>
                        </a:solidFill>
                        <a:latin typeface="Calibri"/>
                      </a:endParaRPr>
                    </a:p>
                  </a:txBody>
                  <a:tcPr marL="6874" marR="6874" marT="6874"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n-US" sz="1400" b="1" i="0" u="none" strike="noStrike" dirty="0" smtClean="0">
                          <a:solidFill>
                            <a:srgbClr val="000000"/>
                          </a:solidFill>
                          <a:latin typeface="Calibri"/>
                        </a:rPr>
                        <a:t>Juvenile Drug Ct.</a:t>
                      </a:r>
                      <a:endParaRPr lang="en-US" sz="1400" b="1" i="0" u="none" strike="noStrike" dirty="0">
                        <a:solidFill>
                          <a:srgbClr val="000000"/>
                        </a:solidFill>
                        <a:latin typeface="Calibri"/>
                      </a:endParaRPr>
                    </a:p>
                  </a:txBody>
                  <a:tcPr marL="6874" marR="6874" marT="6874"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n-US" sz="1400" b="1" i="0" u="none" strike="noStrike" dirty="0">
                          <a:solidFill>
                            <a:srgbClr val="000000"/>
                          </a:solidFill>
                          <a:latin typeface="Calibri"/>
                        </a:rPr>
                        <a:t>Family </a:t>
                      </a:r>
                      <a:r>
                        <a:rPr lang="en-US" sz="1400" b="1" i="0" u="none" strike="noStrike" dirty="0" smtClean="0">
                          <a:solidFill>
                            <a:srgbClr val="000000"/>
                          </a:solidFill>
                          <a:latin typeface="Calibri"/>
                        </a:rPr>
                        <a:t>Treatment Ct.</a:t>
                      </a:r>
                      <a:endParaRPr lang="en-US" sz="1400" b="1" i="0" u="none" strike="noStrike" dirty="0">
                        <a:solidFill>
                          <a:srgbClr val="000000"/>
                        </a:solidFill>
                        <a:latin typeface="Calibri"/>
                      </a:endParaRPr>
                    </a:p>
                  </a:txBody>
                  <a:tcPr marL="6874" marR="6874" marT="6874"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n-US" sz="1400" b="1" i="0" u="none" strike="noStrike" dirty="0">
                          <a:solidFill>
                            <a:srgbClr val="000000"/>
                          </a:solidFill>
                          <a:latin typeface="Calibri"/>
                        </a:rPr>
                        <a:t>Mental </a:t>
                      </a:r>
                      <a:r>
                        <a:rPr lang="en-US" sz="1400" b="1" i="0" u="none" strike="noStrike" dirty="0" smtClean="0">
                          <a:solidFill>
                            <a:srgbClr val="000000"/>
                          </a:solidFill>
                          <a:latin typeface="Calibri"/>
                        </a:rPr>
                        <a:t>Health Ct.</a:t>
                      </a:r>
                      <a:endParaRPr lang="en-US" sz="1400" b="1" i="0" u="none" strike="noStrike" dirty="0">
                        <a:solidFill>
                          <a:srgbClr val="000000"/>
                        </a:solidFill>
                        <a:latin typeface="Calibri"/>
                      </a:endParaRPr>
                    </a:p>
                  </a:txBody>
                  <a:tcPr marL="6874" marR="6874" marT="6874"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34555">
                <a:tc>
                  <a:txBody>
                    <a:bodyPr/>
                    <a:lstStyle/>
                    <a:p>
                      <a:pPr algn="l" fontAlgn="ctr"/>
                      <a:r>
                        <a:rPr lang="en-US" sz="1400" b="1" i="0" u="none" strike="noStrike" dirty="0">
                          <a:solidFill>
                            <a:srgbClr val="000000"/>
                          </a:solidFill>
                          <a:latin typeface="Calibri"/>
                        </a:rPr>
                        <a:t>Buena Vista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dirty="0">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34555">
                <a:tc>
                  <a:txBody>
                    <a:bodyPr/>
                    <a:lstStyle/>
                    <a:p>
                      <a:pPr algn="l" fontAlgn="ctr"/>
                      <a:r>
                        <a:rPr lang="en-US" sz="1400" b="1" i="0" u="none" strike="noStrike" dirty="0">
                          <a:solidFill>
                            <a:srgbClr val="000000"/>
                          </a:solidFill>
                          <a:latin typeface="Calibri"/>
                        </a:rPr>
                        <a:t>Cherokee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dirty="0">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dirty="0">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dirty="0">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34555">
                <a:tc>
                  <a:txBody>
                    <a:bodyPr/>
                    <a:lstStyle/>
                    <a:p>
                      <a:pPr algn="l" fontAlgn="ctr"/>
                      <a:r>
                        <a:rPr lang="en-US" sz="1400" b="1" i="0" u="none" strike="noStrike" dirty="0">
                          <a:solidFill>
                            <a:srgbClr val="000000"/>
                          </a:solidFill>
                          <a:latin typeface="Calibri"/>
                        </a:rPr>
                        <a:t>Clay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dirty="0">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dirty="0">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34555">
                <a:tc>
                  <a:txBody>
                    <a:bodyPr/>
                    <a:lstStyle/>
                    <a:p>
                      <a:pPr algn="l" fontAlgn="ctr"/>
                      <a:r>
                        <a:rPr lang="en-US" sz="1400" b="1" i="0" u="none" strike="noStrike" dirty="0">
                          <a:solidFill>
                            <a:srgbClr val="000000"/>
                          </a:solidFill>
                          <a:latin typeface="Calibri"/>
                        </a:rPr>
                        <a:t>Crawford</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dirty="0">
                          <a:solidFill>
                            <a:srgbClr val="000000"/>
                          </a:solidFill>
                          <a:latin typeface="Wingdings"/>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dirty="0">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34555">
                <a:tc>
                  <a:txBody>
                    <a:bodyPr/>
                    <a:lstStyle/>
                    <a:p>
                      <a:pPr algn="l" fontAlgn="ctr"/>
                      <a:r>
                        <a:rPr lang="en-US" sz="1400" b="1" i="0" u="none" strike="noStrike" dirty="0">
                          <a:solidFill>
                            <a:srgbClr val="000000"/>
                          </a:solidFill>
                          <a:latin typeface="Calibri"/>
                        </a:rPr>
                        <a:t>Delaware</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dirty="0">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34555">
                <a:tc>
                  <a:txBody>
                    <a:bodyPr/>
                    <a:lstStyle/>
                    <a:p>
                      <a:pPr algn="l" fontAlgn="ctr"/>
                      <a:r>
                        <a:rPr lang="en-US" sz="1400" b="1" i="0" u="none" strike="noStrike" dirty="0">
                          <a:solidFill>
                            <a:srgbClr val="000000"/>
                          </a:solidFill>
                          <a:latin typeface="Calibri"/>
                        </a:rPr>
                        <a:t>Des Moines</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dirty="0">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34555">
                <a:tc>
                  <a:txBody>
                    <a:bodyPr/>
                    <a:lstStyle/>
                    <a:p>
                      <a:pPr algn="l" fontAlgn="ctr"/>
                      <a:r>
                        <a:rPr lang="en-US" sz="1400" b="1" i="0" u="none" strike="noStrike">
                          <a:solidFill>
                            <a:srgbClr val="000000"/>
                          </a:solidFill>
                          <a:latin typeface="Calibri"/>
                        </a:rPr>
                        <a:t>Dubuque</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dirty="0">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34555">
                <a:tc>
                  <a:txBody>
                    <a:bodyPr/>
                    <a:lstStyle/>
                    <a:p>
                      <a:pPr algn="l" fontAlgn="ctr"/>
                      <a:r>
                        <a:rPr lang="en-US" sz="1400" b="1" i="0" u="none" strike="noStrike" dirty="0">
                          <a:solidFill>
                            <a:srgbClr val="000000"/>
                          </a:solidFill>
                          <a:latin typeface="Calibri"/>
                        </a:rPr>
                        <a:t>Henry</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400" b="1" i="0" u="none" strike="noStrike" smtClean="0">
                          <a:solidFill>
                            <a:srgbClr val="000000"/>
                          </a:solidFill>
                          <a:latin typeface="Wingdings"/>
                        </a:rPr>
                        <a:t>ü</a:t>
                      </a: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dirty="0">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34555">
                <a:tc>
                  <a:txBody>
                    <a:bodyPr/>
                    <a:lstStyle/>
                    <a:p>
                      <a:pPr algn="l" fontAlgn="ctr"/>
                      <a:r>
                        <a:rPr lang="en-US" sz="1400" b="1" i="0" u="none" strike="noStrike" dirty="0">
                          <a:solidFill>
                            <a:srgbClr val="000000"/>
                          </a:solidFill>
                          <a:latin typeface="Calibri"/>
                        </a:rPr>
                        <a:t>Ida</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dirty="0">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34555">
                <a:tc>
                  <a:txBody>
                    <a:bodyPr/>
                    <a:lstStyle/>
                    <a:p>
                      <a:pPr algn="l" fontAlgn="ctr"/>
                      <a:r>
                        <a:rPr lang="en-US" sz="1400" b="1" i="0" u="none" strike="noStrike" dirty="0">
                          <a:solidFill>
                            <a:srgbClr val="000000"/>
                          </a:solidFill>
                          <a:latin typeface="Calibri"/>
                        </a:rPr>
                        <a:t>Johnson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dirty="0">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34555">
                <a:tc>
                  <a:txBody>
                    <a:bodyPr/>
                    <a:lstStyle/>
                    <a:p>
                      <a:pPr algn="l" fontAlgn="ctr"/>
                      <a:r>
                        <a:rPr lang="en-US" sz="1400" b="1" i="0" u="none" strike="noStrike" dirty="0">
                          <a:solidFill>
                            <a:srgbClr val="000000"/>
                          </a:solidFill>
                          <a:latin typeface="Calibri"/>
                        </a:rPr>
                        <a:t>Keokuk</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1400" b="0" i="0" u="none" strike="noStrike" dirty="0">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34555">
                <a:tc>
                  <a:txBody>
                    <a:bodyPr/>
                    <a:lstStyle/>
                    <a:p>
                      <a:pPr algn="l" fontAlgn="ctr"/>
                      <a:r>
                        <a:rPr lang="en-US" sz="1400" b="1" i="0" u="none" strike="noStrike" dirty="0">
                          <a:solidFill>
                            <a:srgbClr val="000000"/>
                          </a:solidFill>
                          <a:latin typeface="Calibri"/>
                        </a:rPr>
                        <a:t>Lee</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dirty="0">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34555">
                <a:tc>
                  <a:txBody>
                    <a:bodyPr/>
                    <a:lstStyle/>
                    <a:p>
                      <a:pPr algn="l" fontAlgn="ctr"/>
                      <a:r>
                        <a:rPr lang="en-US" sz="1400" b="1" i="0" u="none" strike="noStrike" dirty="0">
                          <a:solidFill>
                            <a:srgbClr val="000000"/>
                          </a:solidFill>
                          <a:latin typeface="Calibri"/>
                        </a:rPr>
                        <a:t>Linn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dirty="0">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dirty="0">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dirty="0">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34555">
                <a:tc>
                  <a:txBody>
                    <a:bodyPr/>
                    <a:lstStyle/>
                    <a:p>
                      <a:pPr algn="l" fontAlgn="ctr"/>
                      <a:r>
                        <a:rPr lang="en-US" sz="1400" b="1" i="0" u="none" strike="noStrike" dirty="0">
                          <a:solidFill>
                            <a:srgbClr val="000000"/>
                          </a:solidFill>
                          <a:latin typeface="Calibri"/>
                        </a:rPr>
                        <a:t>Marshall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dirty="0">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34555">
                <a:tc>
                  <a:txBody>
                    <a:bodyPr/>
                    <a:lstStyle/>
                    <a:p>
                      <a:pPr algn="l" fontAlgn="ctr"/>
                      <a:r>
                        <a:rPr lang="en-US" sz="1400" b="1" i="0" u="none" strike="noStrike" dirty="0">
                          <a:solidFill>
                            <a:srgbClr val="000000"/>
                          </a:solidFill>
                          <a:latin typeface="Calibri"/>
                        </a:rPr>
                        <a:t>Monona</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34555">
                <a:tc>
                  <a:txBody>
                    <a:bodyPr/>
                    <a:lstStyle/>
                    <a:p>
                      <a:pPr algn="l" fontAlgn="ctr"/>
                      <a:r>
                        <a:rPr lang="en-US" sz="1400" b="1" i="0" u="none" strike="noStrike" dirty="0">
                          <a:solidFill>
                            <a:srgbClr val="000000"/>
                          </a:solidFill>
                          <a:latin typeface="Calibri"/>
                        </a:rPr>
                        <a:t>Plymouth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dirty="0">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34555">
                <a:tc>
                  <a:txBody>
                    <a:bodyPr/>
                    <a:lstStyle/>
                    <a:p>
                      <a:pPr algn="l" fontAlgn="ctr"/>
                      <a:r>
                        <a:rPr lang="en-US" sz="1400" b="1" i="0" u="none" strike="noStrike" dirty="0">
                          <a:solidFill>
                            <a:srgbClr val="000000"/>
                          </a:solidFill>
                          <a:latin typeface="Calibri"/>
                        </a:rPr>
                        <a:t>Polk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dirty="0">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34555">
                <a:tc>
                  <a:txBody>
                    <a:bodyPr/>
                    <a:lstStyle/>
                    <a:p>
                      <a:pPr algn="l" fontAlgn="ctr"/>
                      <a:r>
                        <a:rPr lang="en-US" sz="1400" b="1" i="0" u="none" strike="noStrike" dirty="0">
                          <a:solidFill>
                            <a:srgbClr val="000000"/>
                          </a:solidFill>
                          <a:latin typeface="Calibri"/>
                        </a:rPr>
                        <a:t>Pottawattamie</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dirty="0">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34555">
                <a:tc>
                  <a:txBody>
                    <a:bodyPr/>
                    <a:lstStyle/>
                    <a:p>
                      <a:pPr algn="l" fontAlgn="ctr"/>
                      <a:r>
                        <a:rPr lang="en-US" sz="1400" b="1" i="0" u="none" strike="noStrike" dirty="0">
                          <a:solidFill>
                            <a:srgbClr val="000000"/>
                          </a:solidFill>
                          <a:latin typeface="Calibri"/>
                        </a:rPr>
                        <a:t>Scott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dirty="0">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34555">
                <a:tc>
                  <a:txBody>
                    <a:bodyPr/>
                    <a:lstStyle/>
                    <a:p>
                      <a:pPr algn="l" fontAlgn="ctr"/>
                      <a:r>
                        <a:rPr lang="en-US" sz="1400" b="1" i="0" u="none" strike="noStrike" dirty="0">
                          <a:solidFill>
                            <a:srgbClr val="000000"/>
                          </a:solidFill>
                          <a:latin typeface="Calibri"/>
                        </a:rPr>
                        <a:t>Wapello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dirty="0">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34555">
                <a:tc>
                  <a:txBody>
                    <a:bodyPr/>
                    <a:lstStyle/>
                    <a:p>
                      <a:pPr algn="l" fontAlgn="ctr"/>
                      <a:r>
                        <a:rPr lang="en-US" sz="1400" b="1" i="0" u="none" strike="noStrike" dirty="0">
                          <a:solidFill>
                            <a:srgbClr val="000000"/>
                          </a:solidFill>
                          <a:latin typeface="Calibri"/>
                        </a:rPr>
                        <a:t>Warren</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34555">
                <a:tc>
                  <a:txBody>
                    <a:bodyPr/>
                    <a:lstStyle/>
                    <a:p>
                      <a:pPr algn="l" fontAlgn="ctr"/>
                      <a:r>
                        <a:rPr lang="en-US" sz="1400" b="1" i="0" u="none" strike="noStrike" dirty="0">
                          <a:solidFill>
                            <a:srgbClr val="000000"/>
                          </a:solidFill>
                          <a:latin typeface="Calibri"/>
                        </a:rPr>
                        <a:t>Washington</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1400" b="0" i="0" u="none" strike="noStrike">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1400" b="0" i="0" u="none" strike="noStrike" dirty="0">
                          <a:solidFill>
                            <a:srgbClr val="000000"/>
                          </a:solidFill>
                          <a:latin typeface="Calibri"/>
                        </a:rPr>
                        <a:t>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34555">
                <a:tc>
                  <a:txBody>
                    <a:bodyPr/>
                    <a:lstStyle/>
                    <a:p>
                      <a:pPr algn="l" fontAlgn="ctr"/>
                      <a:r>
                        <a:rPr lang="en-US" sz="1400" b="1" i="0" u="none" strike="noStrike" dirty="0">
                          <a:solidFill>
                            <a:srgbClr val="000000"/>
                          </a:solidFill>
                          <a:latin typeface="Calibri"/>
                        </a:rPr>
                        <a:t>Woodbury </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1400" b="1" i="0" u="none" strike="noStrike" dirty="0">
                          <a:solidFill>
                            <a:srgbClr val="000000"/>
                          </a:solidFill>
                          <a:latin typeface="Wingdings"/>
                        </a:rPr>
                        <a:t>ü</a:t>
                      </a:r>
                    </a:p>
                  </a:txBody>
                  <a:tcPr marL="6874" marR="6874" marT="687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bl>
          </a:graphicData>
        </a:graphic>
      </p:graphicFrame>
    </p:spTree>
    <p:extLst>
      <p:ext uri="{BB962C8B-B14F-4D97-AF65-F5344CB8AC3E}">
        <p14:creationId xmlns:p14="http://schemas.microsoft.com/office/powerpoint/2010/main" val="15417550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lide Number Placeholder 2"/>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31</a:t>
            </a:fld>
            <a:endParaRPr lang="en-US" b="0" dirty="0">
              <a:solidFill>
                <a:schemeClr val="tx1"/>
              </a:solidFill>
              <a:latin typeface="Calibri" pitchFamily="34" charset="0"/>
            </a:endParaRPr>
          </a:p>
        </p:txBody>
      </p:sp>
      <p:sp>
        <p:nvSpPr>
          <p:cNvPr id="4" name="Title 1"/>
          <p:cNvSpPr>
            <a:spLocks noGrp="1"/>
          </p:cNvSpPr>
          <p:nvPr>
            <p:ph type="title"/>
          </p:nvPr>
        </p:nvSpPr>
        <p:spPr>
          <a:xfrm>
            <a:off x="1219200" y="533400"/>
            <a:ext cx="8077200" cy="838200"/>
          </a:xfrm>
        </p:spPr>
        <p:txBody>
          <a:bodyPr/>
          <a:lstStyle/>
          <a:p>
            <a:pPr>
              <a:defRPr/>
            </a:pPr>
            <a:r>
              <a:rPr lang="en-US" sz="3200" dirty="0">
                <a:solidFill>
                  <a:schemeClr val="accent3">
                    <a:lumMod val="50000"/>
                  </a:schemeClr>
                </a:solidFill>
                <a:latin typeface="Bookman Old Style" pitchFamily="18" charset="0"/>
              </a:rPr>
              <a:t>FY 15 Budget Request</a:t>
            </a:r>
          </a:p>
        </p:txBody>
      </p:sp>
      <p:sp>
        <p:nvSpPr>
          <p:cNvPr id="5" name="TextBox 4"/>
          <p:cNvSpPr txBox="1">
            <a:spLocks noChangeArrowheads="1"/>
          </p:cNvSpPr>
          <p:nvPr/>
        </p:nvSpPr>
        <p:spPr bwMode="auto">
          <a:xfrm>
            <a:off x="685800" y="1524000"/>
            <a:ext cx="7315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b="1" dirty="0" smtClean="0">
                <a:solidFill>
                  <a:schemeClr val="accent3">
                    <a:lumMod val="50000"/>
                  </a:schemeClr>
                </a:solidFill>
                <a:latin typeface="Calibri" pitchFamily="34" charset="0"/>
              </a:rPr>
              <a:t>Decision Package #3				$190,000</a:t>
            </a:r>
          </a:p>
        </p:txBody>
      </p:sp>
      <p:sp>
        <p:nvSpPr>
          <p:cNvPr id="6" name="TextBox 5"/>
          <p:cNvSpPr txBox="1">
            <a:spLocks noChangeArrowheads="1"/>
          </p:cNvSpPr>
          <p:nvPr/>
        </p:nvSpPr>
        <p:spPr bwMode="auto">
          <a:xfrm>
            <a:off x="990600" y="2133600"/>
            <a:ext cx="7696200" cy="296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b="1" dirty="0" smtClean="0">
                <a:solidFill>
                  <a:schemeClr val="accent3">
                    <a:lumMod val="50000"/>
                  </a:schemeClr>
                </a:solidFill>
                <a:latin typeface="Calibri" pitchFamily="34" charset="0"/>
              </a:rPr>
              <a:t>Access to Justice</a:t>
            </a:r>
          </a:p>
          <a:p>
            <a:pPr eaLnBrk="1" hangingPunct="1"/>
            <a:endParaRPr lang="en-US" sz="1050" b="1" dirty="0" smtClean="0">
              <a:solidFill>
                <a:schemeClr val="accent3">
                  <a:lumMod val="50000"/>
                </a:schemeClr>
              </a:solidFill>
              <a:latin typeface="Calibri" pitchFamily="34" charset="0"/>
            </a:endParaRPr>
          </a:p>
          <a:p>
            <a:pPr marL="342900" indent="-342900" eaLnBrk="1" hangingPunct="1">
              <a:buFont typeface="Arial" panose="020B0604020202020204" pitchFamily="34" charset="0"/>
              <a:buChar char="•"/>
            </a:pPr>
            <a:r>
              <a:rPr lang="en-US" sz="2400" dirty="0" smtClean="0">
                <a:solidFill>
                  <a:schemeClr val="accent3">
                    <a:lumMod val="50000"/>
                  </a:schemeClr>
                </a:solidFill>
                <a:latin typeface="Calibri" pitchFamily="34" charset="0"/>
              </a:rPr>
              <a:t>Add a language Access </a:t>
            </a:r>
            <a:r>
              <a:rPr lang="en-US" sz="2400" dirty="0">
                <a:solidFill>
                  <a:schemeClr val="accent3">
                    <a:lumMod val="50000"/>
                  </a:schemeClr>
                </a:solidFill>
                <a:latin typeface="Calibri" pitchFamily="34" charset="0"/>
              </a:rPr>
              <a:t>Coordinator </a:t>
            </a:r>
            <a:r>
              <a:rPr lang="en-US" sz="2400" dirty="0" smtClean="0">
                <a:solidFill>
                  <a:schemeClr val="accent3">
                    <a:lumMod val="50000"/>
                  </a:schemeClr>
                </a:solidFill>
                <a:latin typeface="Calibri" pitchFamily="34" charset="0"/>
              </a:rPr>
              <a:t>to </a:t>
            </a:r>
            <a:r>
              <a:rPr lang="en-US" sz="2400" dirty="0">
                <a:solidFill>
                  <a:schemeClr val="accent3">
                    <a:lumMod val="50000"/>
                  </a:schemeClr>
                </a:solidFill>
                <a:latin typeface="Calibri" pitchFamily="34" charset="0"/>
              </a:rPr>
              <a:t>recruit, train, test, and </a:t>
            </a:r>
            <a:r>
              <a:rPr lang="en-US" sz="2400" dirty="0" smtClean="0">
                <a:solidFill>
                  <a:schemeClr val="accent3">
                    <a:lumMod val="50000"/>
                  </a:schemeClr>
                </a:solidFill>
                <a:latin typeface="Calibri" pitchFamily="34" charset="0"/>
              </a:rPr>
              <a:t>supervise </a:t>
            </a:r>
            <a:r>
              <a:rPr lang="en-US" sz="2400" dirty="0">
                <a:solidFill>
                  <a:schemeClr val="accent3">
                    <a:lumMod val="50000"/>
                  </a:schemeClr>
                </a:solidFill>
                <a:latin typeface="Calibri" pitchFamily="34" charset="0"/>
              </a:rPr>
              <a:t>interpreters; </a:t>
            </a:r>
            <a:r>
              <a:rPr lang="en-US" sz="2400" dirty="0" smtClean="0">
                <a:solidFill>
                  <a:schemeClr val="accent3">
                    <a:lumMod val="50000"/>
                  </a:schemeClr>
                </a:solidFill>
                <a:latin typeface="Calibri" pitchFamily="34" charset="0"/>
              </a:rPr>
              <a:t>translate court </a:t>
            </a:r>
            <a:r>
              <a:rPr lang="en-US" sz="2400" dirty="0">
                <a:solidFill>
                  <a:schemeClr val="accent3">
                    <a:lumMod val="50000"/>
                  </a:schemeClr>
                </a:solidFill>
                <a:latin typeface="Calibri" pitchFamily="34" charset="0"/>
              </a:rPr>
              <a:t>forms and </a:t>
            </a:r>
            <a:r>
              <a:rPr lang="en-US" sz="2400" dirty="0" smtClean="0">
                <a:solidFill>
                  <a:schemeClr val="accent3">
                    <a:lumMod val="50000"/>
                  </a:schemeClr>
                </a:solidFill>
                <a:latin typeface="Calibri" pitchFamily="34" charset="0"/>
              </a:rPr>
              <a:t>instructions; train </a:t>
            </a:r>
            <a:r>
              <a:rPr lang="en-US" sz="2400" dirty="0">
                <a:solidFill>
                  <a:schemeClr val="accent3">
                    <a:lumMod val="50000"/>
                  </a:schemeClr>
                </a:solidFill>
                <a:latin typeface="Calibri" pitchFamily="34" charset="0"/>
              </a:rPr>
              <a:t>judges and staff on language access issues; and develop and coordinate community outreach activities related to language access in the </a:t>
            </a:r>
            <a:r>
              <a:rPr lang="en-US" sz="2400" dirty="0" smtClean="0">
                <a:solidFill>
                  <a:schemeClr val="accent3">
                    <a:lumMod val="50000"/>
                  </a:schemeClr>
                </a:solidFill>
                <a:latin typeface="Calibri" pitchFamily="34" charset="0"/>
              </a:rPr>
              <a:t>courts</a:t>
            </a:r>
          </a:p>
          <a:p>
            <a:pPr marL="342900" indent="-342900" eaLnBrk="1" hangingPunct="1">
              <a:buFont typeface="Arial" panose="020B0604020202020204" pitchFamily="34" charset="0"/>
              <a:buChar char="•"/>
            </a:pPr>
            <a:endParaRPr lang="en-US" sz="800" dirty="0" smtClean="0">
              <a:solidFill>
                <a:schemeClr val="accent3">
                  <a:lumMod val="50000"/>
                </a:schemeClr>
              </a:solidFill>
              <a:latin typeface="Calibri" pitchFamily="34" charset="0"/>
            </a:endParaRPr>
          </a:p>
          <a:p>
            <a:pPr marL="342900" indent="-342900" eaLnBrk="1" hangingPunct="1">
              <a:buFont typeface="Arial" panose="020B0604020202020204" pitchFamily="34" charset="0"/>
              <a:buChar char="•"/>
            </a:pPr>
            <a:r>
              <a:rPr lang="en-US" sz="2400" dirty="0" smtClean="0">
                <a:solidFill>
                  <a:schemeClr val="accent3">
                    <a:lumMod val="50000"/>
                  </a:schemeClr>
                </a:solidFill>
                <a:latin typeface="Calibri" pitchFamily="34" charset="0"/>
              </a:rPr>
              <a:t>Begin implementation of the Language Access Plan</a:t>
            </a:r>
          </a:p>
        </p:txBody>
      </p:sp>
    </p:spTree>
    <p:extLst>
      <p:ext uri="{BB962C8B-B14F-4D97-AF65-F5344CB8AC3E}">
        <p14:creationId xmlns:p14="http://schemas.microsoft.com/office/powerpoint/2010/main" val="4486184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lide Number Placeholder 2"/>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32</a:t>
            </a:fld>
            <a:endParaRPr lang="en-US" b="0" dirty="0">
              <a:solidFill>
                <a:schemeClr val="tx1"/>
              </a:solidFill>
              <a:latin typeface="Calibri" pitchFamily="34" charset="0"/>
            </a:endParaRPr>
          </a:p>
        </p:txBody>
      </p:sp>
      <p:sp>
        <p:nvSpPr>
          <p:cNvPr id="4" name="Title 1"/>
          <p:cNvSpPr>
            <a:spLocks noGrp="1"/>
          </p:cNvSpPr>
          <p:nvPr>
            <p:ph type="title"/>
          </p:nvPr>
        </p:nvSpPr>
        <p:spPr>
          <a:xfrm>
            <a:off x="1219200" y="533400"/>
            <a:ext cx="8077200" cy="838200"/>
          </a:xfrm>
        </p:spPr>
        <p:txBody>
          <a:bodyPr/>
          <a:lstStyle/>
          <a:p>
            <a:pPr>
              <a:defRPr/>
            </a:pPr>
            <a:r>
              <a:rPr lang="en-US" sz="3200" dirty="0">
                <a:solidFill>
                  <a:schemeClr val="accent3">
                    <a:lumMod val="50000"/>
                  </a:schemeClr>
                </a:solidFill>
                <a:latin typeface="Bookman Old Style" pitchFamily="18" charset="0"/>
              </a:rPr>
              <a:t>FY 15 Budget Request</a:t>
            </a:r>
          </a:p>
        </p:txBody>
      </p:sp>
      <p:sp>
        <p:nvSpPr>
          <p:cNvPr id="5" name="TextBox 4"/>
          <p:cNvSpPr txBox="1">
            <a:spLocks noChangeArrowheads="1"/>
          </p:cNvSpPr>
          <p:nvPr/>
        </p:nvSpPr>
        <p:spPr bwMode="auto">
          <a:xfrm>
            <a:off x="1143000" y="1824335"/>
            <a:ext cx="7315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b="1" dirty="0" smtClean="0">
                <a:solidFill>
                  <a:schemeClr val="accent3">
                    <a:lumMod val="50000"/>
                  </a:schemeClr>
                </a:solidFill>
                <a:latin typeface="Calibri" pitchFamily="34" charset="0"/>
              </a:rPr>
              <a:t>Total Decision Packages for			</a:t>
            </a:r>
          </a:p>
        </p:txBody>
      </p:sp>
      <p:sp>
        <p:nvSpPr>
          <p:cNvPr id="6" name="TextBox 5"/>
          <p:cNvSpPr txBox="1">
            <a:spLocks noChangeArrowheads="1"/>
          </p:cNvSpPr>
          <p:nvPr/>
        </p:nvSpPr>
        <p:spPr bwMode="auto">
          <a:xfrm>
            <a:off x="1143000" y="2514600"/>
            <a:ext cx="6553200" cy="210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b="1" dirty="0" smtClean="0">
                <a:solidFill>
                  <a:schemeClr val="accent3">
                    <a:lumMod val="50000"/>
                  </a:schemeClr>
                </a:solidFill>
                <a:latin typeface="Calibri" pitchFamily="34" charset="0"/>
              </a:rPr>
              <a:t>Operating Budget			     $6,407,081</a:t>
            </a:r>
          </a:p>
          <a:p>
            <a:pPr eaLnBrk="1" hangingPunct="1"/>
            <a:endParaRPr lang="en-US" sz="2400" b="1" dirty="0" smtClean="0">
              <a:solidFill>
                <a:schemeClr val="accent3">
                  <a:lumMod val="50000"/>
                </a:schemeClr>
              </a:solidFill>
              <a:latin typeface="Calibri" pitchFamily="34" charset="0"/>
            </a:endParaRPr>
          </a:p>
          <a:p>
            <a:pPr eaLnBrk="1" hangingPunct="1"/>
            <a:r>
              <a:rPr lang="en-US" sz="2400" b="1" dirty="0" smtClean="0">
                <a:solidFill>
                  <a:schemeClr val="accent3">
                    <a:lumMod val="50000"/>
                  </a:schemeClr>
                </a:solidFill>
                <a:latin typeface="Calibri" pitchFamily="34" charset="0"/>
              </a:rPr>
              <a:t>Total Request				$179,251,044</a:t>
            </a:r>
          </a:p>
          <a:p>
            <a:pPr eaLnBrk="1" hangingPunct="1"/>
            <a:endParaRPr lang="en-US" sz="2400" b="1" dirty="0">
              <a:solidFill>
                <a:schemeClr val="accent3">
                  <a:lumMod val="50000"/>
                </a:schemeClr>
              </a:solidFill>
              <a:latin typeface="Calibri" pitchFamily="34" charset="0"/>
            </a:endParaRPr>
          </a:p>
          <a:p>
            <a:pPr eaLnBrk="1" hangingPunct="1"/>
            <a:r>
              <a:rPr lang="en-US" sz="2400" b="1" dirty="0" smtClean="0">
                <a:solidFill>
                  <a:schemeClr val="accent3">
                    <a:lumMod val="50000"/>
                  </a:schemeClr>
                </a:solidFill>
                <a:latin typeface="Calibri" pitchFamily="34" charset="0"/>
              </a:rPr>
              <a:t>Percent Increase over FY 14		                6.4%</a:t>
            </a:r>
          </a:p>
          <a:p>
            <a:pPr eaLnBrk="1" hangingPunct="1"/>
            <a:endParaRPr lang="en-US" sz="1050" b="1" dirty="0" smtClean="0">
              <a:solidFill>
                <a:schemeClr val="accent3">
                  <a:lumMod val="50000"/>
                </a:schemeClr>
              </a:solidFill>
              <a:latin typeface="Calibri" pitchFamily="34" charset="0"/>
            </a:endParaRPr>
          </a:p>
        </p:txBody>
      </p:sp>
    </p:spTree>
    <p:extLst>
      <p:ext uri="{BB962C8B-B14F-4D97-AF65-F5344CB8AC3E}">
        <p14:creationId xmlns:p14="http://schemas.microsoft.com/office/powerpoint/2010/main" val="8851099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lide Number Placeholder 2"/>
          <p:cNvSpPr>
            <a:spLocks noGrp="1"/>
          </p:cNvSpPr>
          <p:nvPr>
            <p:ph type="sldNum" sz="quarter" idx="12"/>
          </p:nvPr>
        </p:nvSpPr>
        <p:spPr/>
        <p:txBody>
          <a:bodyPr/>
          <a:lstStyle/>
          <a:p>
            <a:pPr algn="r">
              <a:defRPr/>
            </a:pPr>
            <a:fld id="{C87CD6B7-ADB8-446E-B09A-8E931C2F2EC6}" type="slidenum">
              <a:rPr lang="en-US" b="0" smtClean="0">
                <a:solidFill>
                  <a:schemeClr val="tx1"/>
                </a:solidFill>
                <a:latin typeface="Calibri" pitchFamily="34" charset="0"/>
              </a:rPr>
              <a:pPr algn="r">
                <a:defRPr/>
              </a:pPr>
              <a:t>33</a:t>
            </a:fld>
            <a:endParaRPr lang="en-US" b="0" dirty="0">
              <a:solidFill>
                <a:schemeClr val="tx1"/>
              </a:solidFill>
              <a:latin typeface="Calibri" pitchFamily="34" charset="0"/>
            </a:endParaRPr>
          </a:p>
        </p:txBody>
      </p:sp>
      <p:sp>
        <p:nvSpPr>
          <p:cNvPr id="4" name="Title 1"/>
          <p:cNvSpPr>
            <a:spLocks noGrp="1"/>
          </p:cNvSpPr>
          <p:nvPr>
            <p:ph type="title"/>
          </p:nvPr>
        </p:nvSpPr>
        <p:spPr>
          <a:xfrm>
            <a:off x="1219200" y="533400"/>
            <a:ext cx="8077200" cy="838200"/>
          </a:xfrm>
        </p:spPr>
        <p:txBody>
          <a:bodyPr/>
          <a:lstStyle/>
          <a:p>
            <a:pPr>
              <a:defRPr/>
            </a:pPr>
            <a:r>
              <a:rPr lang="en-US" sz="3200" dirty="0" smtClean="0">
                <a:solidFill>
                  <a:schemeClr val="accent3">
                    <a:lumMod val="50000"/>
                  </a:schemeClr>
                </a:solidFill>
                <a:latin typeface="Bookman Old Style" pitchFamily="18" charset="0"/>
              </a:rPr>
              <a:t>With Your Support</a:t>
            </a:r>
            <a:endParaRPr lang="en-US" sz="3200" dirty="0">
              <a:solidFill>
                <a:schemeClr val="accent3">
                  <a:lumMod val="50000"/>
                </a:schemeClr>
              </a:solidFill>
              <a:latin typeface="Bookman Old Style" pitchFamily="18" charset="0"/>
            </a:endParaRPr>
          </a:p>
        </p:txBody>
      </p:sp>
      <p:sp>
        <p:nvSpPr>
          <p:cNvPr id="5" name="TextBox 4"/>
          <p:cNvSpPr txBox="1">
            <a:spLocks noChangeArrowheads="1"/>
          </p:cNvSpPr>
          <p:nvPr/>
        </p:nvSpPr>
        <p:spPr bwMode="auto">
          <a:xfrm>
            <a:off x="685800" y="1524000"/>
            <a:ext cx="73152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b="1" dirty="0" smtClean="0">
                <a:solidFill>
                  <a:schemeClr val="accent3">
                    <a:lumMod val="50000"/>
                  </a:schemeClr>
                </a:solidFill>
                <a:latin typeface="Calibri" pitchFamily="34" charset="0"/>
              </a:rPr>
              <a:t>With your support of this budget request, the Iowa Judicial Branch can continue to help more and more Iowans and reach its six priorities </a:t>
            </a:r>
          </a:p>
        </p:txBody>
      </p:sp>
      <p:sp>
        <p:nvSpPr>
          <p:cNvPr id="7" name="TextBox 6"/>
          <p:cNvSpPr txBox="1">
            <a:spLocks noChangeArrowheads="1"/>
          </p:cNvSpPr>
          <p:nvPr/>
        </p:nvSpPr>
        <p:spPr bwMode="auto">
          <a:xfrm>
            <a:off x="1066800" y="2802791"/>
            <a:ext cx="6629400"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342900" indent="-342900" fontAlgn="auto">
              <a:spcBef>
                <a:spcPts val="0"/>
              </a:spcBef>
              <a:spcAft>
                <a:spcPts val="0"/>
              </a:spcAft>
              <a:buFont typeface="Arial" panose="020B0604020202020204" pitchFamily="34" charset="0"/>
              <a:buChar char="•"/>
              <a:defRPr/>
            </a:pPr>
            <a:r>
              <a:rPr lang="en-US" sz="2400" b="1" dirty="0">
                <a:solidFill>
                  <a:schemeClr val="accent6">
                    <a:lumMod val="75000"/>
                  </a:schemeClr>
                </a:solidFill>
                <a:latin typeface="Calibri" pitchFamily="34" charset="0"/>
              </a:rPr>
              <a:t>Protecting Iowa’s </a:t>
            </a:r>
            <a:r>
              <a:rPr lang="en-US" sz="2400" b="1" dirty="0" smtClean="0">
                <a:solidFill>
                  <a:schemeClr val="accent6">
                    <a:lumMod val="75000"/>
                  </a:schemeClr>
                </a:solidFill>
                <a:latin typeface="Calibri" pitchFamily="34" charset="0"/>
              </a:rPr>
              <a:t>children</a:t>
            </a:r>
          </a:p>
          <a:p>
            <a:pPr fontAlgn="auto">
              <a:spcBef>
                <a:spcPts val="0"/>
              </a:spcBef>
              <a:spcAft>
                <a:spcPts val="0"/>
              </a:spcAft>
              <a:defRPr/>
            </a:pPr>
            <a:r>
              <a:rPr lang="en-US" sz="800" b="1" dirty="0" smtClean="0">
                <a:solidFill>
                  <a:schemeClr val="accent6">
                    <a:lumMod val="75000"/>
                  </a:schemeClr>
                </a:solidFill>
                <a:latin typeface="Calibri" pitchFamily="34" charset="0"/>
              </a:rPr>
              <a:t> </a:t>
            </a:r>
          </a:p>
          <a:p>
            <a:pPr marL="342900" indent="-342900" fontAlgn="auto">
              <a:spcBef>
                <a:spcPts val="0"/>
              </a:spcBef>
              <a:spcAft>
                <a:spcPts val="0"/>
              </a:spcAft>
              <a:buFont typeface="Arial" panose="020B0604020202020204" pitchFamily="34" charset="0"/>
              <a:buChar char="•"/>
              <a:defRPr/>
            </a:pPr>
            <a:r>
              <a:rPr lang="en-US" sz="2400" b="1" dirty="0" smtClean="0">
                <a:solidFill>
                  <a:schemeClr val="accent3">
                    <a:lumMod val="50000"/>
                  </a:schemeClr>
                </a:solidFill>
                <a:latin typeface="Calibri" pitchFamily="34" charset="0"/>
              </a:rPr>
              <a:t>Providing </a:t>
            </a:r>
            <a:r>
              <a:rPr lang="en-US" sz="2400" b="1" dirty="0">
                <a:solidFill>
                  <a:schemeClr val="accent3">
                    <a:lumMod val="50000"/>
                  </a:schemeClr>
                </a:solidFill>
                <a:latin typeface="Calibri" pitchFamily="34" charset="0"/>
              </a:rPr>
              <a:t>full-time access to </a:t>
            </a:r>
            <a:r>
              <a:rPr lang="en-US" sz="2400" b="1" dirty="0" smtClean="0">
                <a:solidFill>
                  <a:schemeClr val="accent3">
                    <a:lumMod val="50000"/>
                  </a:schemeClr>
                </a:solidFill>
                <a:latin typeface="Calibri" pitchFamily="34" charset="0"/>
              </a:rPr>
              <a:t>justice</a:t>
            </a:r>
          </a:p>
          <a:p>
            <a:pPr fontAlgn="auto">
              <a:spcBef>
                <a:spcPts val="0"/>
              </a:spcBef>
              <a:spcAft>
                <a:spcPts val="0"/>
              </a:spcAft>
              <a:defRPr/>
            </a:pPr>
            <a:r>
              <a:rPr lang="en-US" sz="800" b="1" dirty="0">
                <a:solidFill>
                  <a:schemeClr val="accent6">
                    <a:lumMod val="75000"/>
                  </a:schemeClr>
                </a:solidFill>
                <a:latin typeface="Calibri" pitchFamily="34" charset="0"/>
              </a:rPr>
              <a:t> </a:t>
            </a:r>
          </a:p>
          <a:p>
            <a:pPr marL="342900" indent="-342900" fontAlgn="auto">
              <a:spcBef>
                <a:spcPts val="0"/>
              </a:spcBef>
              <a:spcAft>
                <a:spcPts val="0"/>
              </a:spcAft>
              <a:buFont typeface="Arial" panose="020B0604020202020204" pitchFamily="34" charset="0"/>
              <a:buChar char="•"/>
              <a:defRPr/>
            </a:pPr>
            <a:r>
              <a:rPr lang="en-US" sz="2400" b="1" dirty="0" smtClean="0">
                <a:solidFill>
                  <a:schemeClr val="accent6">
                    <a:lumMod val="75000"/>
                  </a:schemeClr>
                </a:solidFill>
                <a:latin typeface="Calibri" pitchFamily="34" charset="0"/>
              </a:rPr>
              <a:t>Operating </a:t>
            </a:r>
            <a:r>
              <a:rPr lang="en-US" sz="2400" b="1" dirty="0">
                <a:solidFill>
                  <a:schemeClr val="accent6">
                    <a:lumMod val="75000"/>
                  </a:schemeClr>
                </a:solidFill>
                <a:latin typeface="Calibri" pitchFamily="34" charset="0"/>
              </a:rPr>
              <a:t>an efficient, full-service court </a:t>
            </a:r>
            <a:r>
              <a:rPr lang="en-US" sz="2400" b="1" dirty="0" smtClean="0">
                <a:solidFill>
                  <a:schemeClr val="accent6">
                    <a:lumMod val="75000"/>
                  </a:schemeClr>
                </a:solidFill>
                <a:latin typeface="Calibri" pitchFamily="34" charset="0"/>
              </a:rPr>
              <a:t>system </a:t>
            </a:r>
          </a:p>
          <a:p>
            <a:pPr fontAlgn="auto">
              <a:spcBef>
                <a:spcPts val="0"/>
              </a:spcBef>
              <a:spcAft>
                <a:spcPts val="0"/>
              </a:spcAft>
              <a:defRPr/>
            </a:pPr>
            <a:endParaRPr lang="en-US" sz="800" b="1" dirty="0">
              <a:solidFill>
                <a:schemeClr val="accent6">
                  <a:lumMod val="75000"/>
                </a:schemeClr>
              </a:solidFill>
              <a:latin typeface="Calibri" pitchFamily="34" charset="0"/>
            </a:endParaRPr>
          </a:p>
          <a:p>
            <a:pPr marL="342900" indent="-342900" fontAlgn="auto">
              <a:spcBef>
                <a:spcPts val="0"/>
              </a:spcBef>
              <a:spcAft>
                <a:spcPts val="0"/>
              </a:spcAft>
              <a:buFont typeface="Arial" panose="020B0604020202020204" pitchFamily="34" charset="0"/>
              <a:buChar char="•"/>
              <a:defRPr/>
            </a:pPr>
            <a:r>
              <a:rPr lang="en-US" sz="2400" b="1" dirty="0">
                <a:solidFill>
                  <a:schemeClr val="accent3">
                    <a:lumMod val="50000"/>
                  </a:schemeClr>
                </a:solidFill>
                <a:latin typeface="Calibri" pitchFamily="34" charset="0"/>
              </a:rPr>
              <a:t>Providing faster and less costly resolution of legal </a:t>
            </a:r>
            <a:r>
              <a:rPr lang="en-US" sz="2400" b="1" dirty="0" smtClean="0">
                <a:solidFill>
                  <a:schemeClr val="accent3">
                    <a:lumMod val="50000"/>
                  </a:schemeClr>
                </a:solidFill>
                <a:latin typeface="Calibri" pitchFamily="34" charset="0"/>
              </a:rPr>
              <a:t>disputes </a:t>
            </a:r>
          </a:p>
          <a:p>
            <a:pPr fontAlgn="auto">
              <a:spcBef>
                <a:spcPts val="0"/>
              </a:spcBef>
              <a:spcAft>
                <a:spcPts val="0"/>
              </a:spcAft>
              <a:defRPr/>
            </a:pPr>
            <a:endParaRPr lang="en-US" sz="800" b="1" dirty="0">
              <a:solidFill>
                <a:schemeClr val="accent3">
                  <a:lumMod val="50000"/>
                </a:schemeClr>
              </a:solidFill>
              <a:latin typeface="Calibri" pitchFamily="34" charset="0"/>
            </a:endParaRPr>
          </a:p>
          <a:p>
            <a:pPr marL="342900" indent="-342900" fontAlgn="auto">
              <a:spcBef>
                <a:spcPts val="0"/>
              </a:spcBef>
              <a:spcAft>
                <a:spcPts val="0"/>
              </a:spcAft>
              <a:buFont typeface="Arial" panose="020B0604020202020204" pitchFamily="34" charset="0"/>
              <a:buChar char="•"/>
              <a:defRPr/>
            </a:pPr>
            <a:r>
              <a:rPr lang="en-US" sz="2400" b="1" dirty="0">
                <a:solidFill>
                  <a:schemeClr val="accent6">
                    <a:lumMod val="75000"/>
                  </a:schemeClr>
                </a:solidFill>
                <a:latin typeface="Calibri" pitchFamily="34" charset="0"/>
              </a:rPr>
              <a:t>Being open and </a:t>
            </a:r>
            <a:r>
              <a:rPr lang="en-US" sz="2400" b="1" dirty="0" smtClean="0">
                <a:solidFill>
                  <a:schemeClr val="accent6">
                    <a:lumMod val="75000"/>
                  </a:schemeClr>
                </a:solidFill>
                <a:latin typeface="Calibri" pitchFamily="34" charset="0"/>
              </a:rPr>
              <a:t>transparent</a:t>
            </a:r>
          </a:p>
          <a:p>
            <a:pPr fontAlgn="auto">
              <a:spcBef>
                <a:spcPts val="0"/>
              </a:spcBef>
              <a:spcAft>
                <a:spcPts val="0"/>
              </a:spcAft>
              <a:defRPr/>
            </a:pPr>
            <a:r>
              <a:rPr lang="en-US" sz="800" b="1" dirty="0" smtClean="0">
                <a:solidFill>
                  <a:schemeClr val="accent6">
                    <a:lumMod val="75000"/>
                  </a:schemeClr>
                </a:solidFill>
                <a:latin typeface="Calibri" pitchFamily="34" charset="0"/>
              </a:rPr>
              <a:t> </a:t>
            </a:r>
            <a:endParaRPr lang="en-US" sz="800" b="1" dirty="0">
              <a:solidFill>
                <a:schemeClr val="accent6">
                  <a:lumMod val="75000"/>
                </a:schemeClr>
              </a:solidFill>
              <a:latin typeface="Calibri" pitchFamily="34" charset="0"/>
            </a:endParaRPr>
          </a:p>
          <a:p>
            <a:pPr marL="342900" indent="-342900" fontAlgn="auto">
              <a:spcBef>
                <a:spcPts val="0"/>
              </a:spcBef>
              <a:spcAft>
                <a:spcPts val="0"/>
              </a:spcAft>
              <a:buFont typeface="Arial" panose="020B0604020202020204" pitchFamily="34" charset="0"/>
              <a:buChar char="•"/>
              <a:defRPr/>
            </a:pPr>
            <a:r>
              <a:rPr lang="en-US" sz="2400" b="1" dirty="0">
                <a:solidFill>
                  <a:schemeClr val="accent3">
                    <a:lumMod val="50000"/>
                  </a:schemeClr>
                </a:solidFill>
                <a:latin typeface="Calibri" pitchFamily="34" charset="0"/>
              </a:rPr>
              <a:t>Providing fair and impartial justice for </a:t>
            </a:r>
            <a:r>
              <a:rPr lang="en-US" sz="2400" b="1" dirty="0" smtClean="0">
                <a:solidFill>
                  <a:schemeClr val="accent3">
                    <a:lumMod val="50000"/>
                  </a:schemeClr>
                </a:solidFill>
                <a:latin typeface="Calibri" pitchFamily="34" charset="0"/>
              </a:rPr>
              <a:t>all </a:t>
            </a:r>
            <a:endParaRPr lang="en-US" sz="2400" b="1" dirty="0">
              <a:solidFill>
                <a:schemeClr val="accent3">
                  <a:lumMod val="50000"/>
                </a:schemeClr>
              </a:solidFill>
              <a:latin typeface="Calibri" pitchFamily="34" charset="0"/>
            </a:endParaRPr>
          </a:p>
        </p:txBody>
      </p:sp>
    </p:spTree>
    <p:extLst>
      <p:ext uri="{BB962C8B-B14F-4D97-AF65-F5344CB8AC3E}">
        <p14:creationId xmlns:p14="http://schemas.microsoft.com/office/powerpoint/2010/main" val="280679825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3505</TotalTime>
  <Words>1949</Words>
  <Application>Microsoft Office PowerPoint</Application>
  <PresentationFormat>On-screen Show (4:3)</PresentationFormat>
  <Paragraphs>434</Paragraphs>
  <Slides>33</Slides>
  <Notes>33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Wingdings</vt:lpstr>
      <vt:lpstr>Bookman Old Style</vt:lpstr>
      <vt:lpstr>Calibri</vt:lpstr>
      <vt:lpstr>Clarity</vt:lpstr>
      <vt:lpstr>PowerPoint Presentation</vt:lpstr>
      <vt:lpstr>Judicial Branch Mission</vt:lpstr>
      <vt:lpstr>Judicial Branch People</vt:lpstr>
      <vt:lpstr>Judicial Branch People</vt:lpstr>
      <vt:lpstr>Court Resources in Perspective</vt:lpstr>
      <vt:lpstr>In 2013 Iowa Courts Generated      $163 Million in Revenue</vt:lpstr>
      <vt:lpstr>2014 State of the Judiciary</vt:lpstr>
      <vt:lpstr>Six Priorities of the  Iowa Judicial Branch</vt:lpstr>
      <vt:lpstr>Protecting Iowa’s Children</vt:lpstr>
      <vt:lpstr>Protecting Iowa’s Children</vt:lpstr>
      <vt:lpstr>Protecting Iowa’s Children</vt:lpstr>
      <vt:lpstr>Protecting Iowa’s Children</vt:lpstr>
      <vt:lpstr>Providing Full-Time Access to Justice</vt:lpstr>
      <vt:lpstr>Providing Full-Time Access to Justice</vt:lpstr>
      <vt:lpstr>Operating an Efficient, Full-Service Court System</vt:lpstr>
      <vt:lpstr>Operating an Efficient, Full-Service Court System</vt:lpstr>
      <vt:lpstr>Operating an Efficient, Full-Service Court System</vt:lpstr>
      <vt:lpstr>Providing Faster and Less Costly Resolution of Legal Disputes</vt:lpstr>
      <vt:lpstr>Providing Faster and Less Costly Resolution of Legal Disputes</vt:lpstr>
      <vt:lpstr>Being Open and Transparent</vt:lpstr>
      <vt:lpstr>Being Open and Transparent</vt:lpstr>
      <vt:lpstr>Providing Fair and Impartial Justice for All</vt:lpstr>
      <vt:lpstr>Providing Fair and Impartial Justice for All</vt:lpstr>
      <vt:lpstr>Maintaining Current Level of Service</vt:lpstr>
      <vt:lpstr>FY 15 Budget Request</vt:lpstr>
      <vt:lpstr>FY 15 Budget Request</vt:lpstr>
      <vt:lpstr>Meeting Our Priorities</vt:lpstr>
      <vt:lpstr>Meeting Our Priorities</vt:lpstr>
      <vt:lpstr>Meeting Our Priorities</vt:lpstr>
      <vt:lpstr>Problem Solving Courts in Iowa</vt:lpstr>
      <vt:lpstr>FY 15 Budget Request</vt:lpstr>
      <vt:lpstr>FY 15 Budget Request</vt:lpstr>
      <vt:lpstr>With Your Support</vt:lpstr>
    </vt:vector>
  </TitlesOfParts>
  <Company>STATE OF IOWA JUDICIAL BRANCH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x</dc:creator>
  <cp:lastModifiedBy>Lenstra, Beth [LEGIS]</cp:lastModifiedBy>
  <cp:revision>383</cp:revision>
  <cp:lastPrinted>2014-01-22T16:11:08Z</cp:lastPrinted>
  <dcterms:created xsi:type="dcterms:W3CDTF">2009-09-10T18:28:13Z</dcterms:created>
  <dcterms:modified xsi:type="dcterms:W3CDTF">2014-01-23T17:58:21Z</dcterms:modified>
</cp:coreProperties>
</file>